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57" r:id="rId3"/>
    <p:sldId id="258" r:id="rId4"/>
    <p:sldId id="259" r:id="rId5"/>
    <p:sldId id="265" r:id="rId6"/>
    <p:sldId id="266" r:id="rId7"/>
    <p:sldId id="269" r:id="rId8"/>
    <p:sldId id="268" r:id="rId9"/>
    <p:sldId id="270" r:id="rId10"/>
    <p:sldId id="261" r:id="rId11"/>
    <p:sldId id="273" r:id="rId12"/>
    <p:sldId id="272" r:id="rId13"/>
    <p:sldId id="274" r:id="rId14"/>
    <p:sldId id="275" r:id="rId15"/>
    <p:sldId id="276" r:id="rId16"/>
    <p:sldId id="277" r:id="rId17"/>
    <p:sldId id="278" r:id="rId18"/>
    <p:sldId id="280" r:id="rId19"/>
    <p:sldId id="279" r:id="rId20"/>
    <p:sldId id="262" r:id="rId21"/>
    <p:sldId id="271" r:id="rId22"/>
    <p:sldId id="263" r:id="rId23"/>
  </p:sldIdLst>
  <p:sldSz cx="9144000" cy="6858000" type="screen4x3"/>
  <p:notesSz cx="6669088" cy="9872663"/>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9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85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77607" y="0"/>
            <a:ext cx="2889938" cy="493633"/>
          </a:xfrm>
          <a:prstGeom prst="rect">
            <a:avLst/>
          </a:prstGeom>
        </p:spPr>
        <p:txBody>
          <a:bodyPr vert="horz" lIns="91440" tIns="45720" rIns="91440" bIns="45720" rtlCol="0"/>
          <a:lstStyle>
            <a:lvl1pPr algn="r">
              <a:defRPr sz="1200"/>
            </a:lvl1pPr>
          </a:lstStyle>
          <a:p>
            <a:fld id="{3D50E6E5-2014-4F36-8620-ED7AA94AC71B}" type="datetimeFigureOut">
              <a:rPr lang="de-DE" smtClean="0"/>
              <a:t>23.06.2015</a:t>
            </a:fld>
            <a:endParaRPr lang="de-DE"/>
          </a:p>
        </p:txBody>
      </p:sp>
      <p:sp>
        <p:nvSpPr>
          <p:cNvPr id="4" name="Fußzeilenplatzhalter 3"/>
          <p:cNvSpPr>
            <a:spLocks noGrp="1"/>
          </p:cNvSpPr>
          <p:nvPr>
            <p:ph type="ftr" sz="quarter" idx="2"/>
          </p:nvPr>
        </p:nvSpPr>
        <p:spPr>
          <a:xfrm>
            <a:off x="0" y="9377316"/>
            <a:ext cx="2889938" cy="493633"/>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77607" y="9377316"/>
            <a:ext cx="2889938" cy="493633"/>
          </a:xfrm>
          <a:prstGeom prst="rect">
            <a:avLst/>
          </a:prstGeom>
        </p:spPr>
        <p:txBody>
          <a:bodyPr vert="horz" lIns="91440" tIns="45720" rIns="91440" bIns="45720" rtlCol="0" anchor="b"/>
          <a:lstStyle>
            <a:lvl1pPr algn="r">
              <a:defRPr sz="1200"/>
            </a:lvl1pPr>
          </a:lstStyle>
          <a:p>
            <a:fld id="{00B4F0C2-404A-40D5-AAA8-8CE2B86D4CCB}" type="slidenum">
              <a:rPr lang="de-DE" smtClean="0"/>
              <a:t>‹Nr.›</a:t>
            </a:fld>
            <a:endParaRPr lang="de-DE"/>
          </a:p>
        </p:txBody>
      </p:sp>
    </p:spTree>
    <p:extLst>
      <p:ext uri="{BB962C8B-B14F-4D97-AF65-F5344CB8AC3E}">
        <p14:creationId xmlns:p14="http://schemas.microsoft.com/office/powerpoint/2010/main" val="842928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4" name="Rechteck 3"/>
          <p:cNvSpPr/>
          <p:nvPr/>
        </p:nvSpPr>
        <p:spPr>
          <a:xfrm>
            <a:off x="1588" y="0"/>
            <a:ext cx="9144000" cy="1144588"/>
          </a:xfrm>
          <a:prstGeom prst="rect">
            <a:avLst/>
          </a:prstGeom>
          <a:solidFill>
            <a:srgbClr val="0089C1"/>
          </a:solidFill>
          <a:ln>
            <a:solidFill>
              <a:srgbClr val="0089C1"/>
            </a:solidFill>
          </a:ln>
        </p:spPr>
        <p:style>
          <a:lnRef idx="2">
            <a:schemeClr val="accent1">
              <a:shade val="50000"/>
            </a:schemeClr>
          </a:lnRef>
          <a:fillRef idx="1">
            <a:schemeClr val="accent1"/>
          </a:fillRef>
          <a:effectRef idx="0">
            <a:schemeClr val="accent1"/>
          </a:effectRef>
          <a:fontRef idx="minor">
            <a:schemeClr val="lt1"/>
          </a:fontRef>
        </p:style>
        <p:txBody>
          <a:bodyPr lIns="91434" tIns="45718" rIns="91434" bIns="45718" anchor="ctr"/>
          <a:lstStyle/>
          <a:p>
            <a:pPr algn="ctr" fontAlgn="auto">
              <a:spcBef>
                <a:spcPts val="0"/>
              </a:spcBef>
              <a:spcAft>
                <a:spcPts val="0"/>
              </a:spcAft>
              <a:defRPr/>
            </a:pPr>
            <a:endParaRPr lang="de-DE"/>
          </a:p>
        </p:txBody>
      </p:sp>
      <p:sp>
        <p:nvSpPr>
          <p:cNvPr id="2" name="Titel 1"/>
          <p:cNvSpPr>
            <a:spLocks noGrp="1"/>
          </p:cNvSpPr>
          <p:nvPr>
            <p:ph type="ctrTitle"/>
          </p:nvPr>
        </p:nvSpPr>
        <p:spPr>
          <a:xfrm>
            <a:off x="685800" y="2130425"/>
            <a:ext cx="7772400" cy="1470025"/>
          </a:xfrm>
        </p:spPr>
        <p:txBody>
          <a:bodyPr>
            <a:normAutofit/>
          </a:bodyPr>
          <a:lstStyle>
            <a:lvl1pPr>
              <a:defRPr sz="3600">
                <a:solidFill>
                  <a:srgbClr val="0089C1"/>
                </a:solidFill>
              </a:defRPr>
            </a:lvl1pPr>
          </a:lstStyle>
          <a:p>
            <a:r>
              <a:rPr lang="de-DE"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sp>
        <p:nvSpPr>
          <p:cNvPr id="6" name="Datumsplatzhalter 3"/>
          <p:cNvSpPr>
            <a:spLocks noGrp="1"/>
          </p:cNvSpPr>
          <p:nvPr>
            <p:ph type="dt" sz="half" idx="10"/>
          </p:nvPr>
        </p:nvSpPr>
        <p:spPr/>
        <p:txBody>
          <a:bodyPr/>
          <a:lstStyle>
            <a:lvl1pPr>
              <a:defRPr/>
            </a:lvl1pPr>
          </a:lstStyle>
          <a:p>
            <a:pPr>
              <a:defRPr/>
            </a:pPr>
            <a:fld id="{2B890CBE-BD3D-4364-9A39-B6B1F9A90773}" type="datetimeFigureOut">
              <a:rPr lang="de-DE"/>
              <a:pPr>
                <a:defRPr/>
              </a:pPr>
              <a:t>23.06.2015</a:t>
            </a:fld>
            <a:endParaRPr lang="de-DE"/>
          </a:p>
        </p:txBody>
      </p:sp>
      <p:sp>
        <p:nvSpPr>
          <p:cNvPr id="7" name="Fußzeilenplatzhalter 4"/>
          <p:cNvSpPr>
            <a:spLocks noGrp="1"/>
          </p:cNvSpPr>
          <p:nvPr>
            <p:ph type="ftr" sz="quarter" idx="11"/>
          </p:nvPr>
        </p:nvSpPr>
        <p:spPr/>
        <p:txBody>
          <a:bodyPr/>
          <a:lstStyle>
            <a:lvl1pPr>
              <a:defRPr/>
            </a:lvl1pPr>
          </a:lstStyle>
          <a:p>
            <a:pPr>
              <a:defRPr/>
            </a:pPr>
            <a:endParaRPr lang="de-DE"/>
          </a:p>
        </p:txBody>
      </p:sp>
      <p:sp>
        <p:nvSpPr>
          <p:cNvPr id="8" name="Foliennummernplatzhalter 5"/>
          <p:cNvSpPr>
            <a:spLocks noGrp="1"/>
          </p:cNvSpPr>
          <p:nvPr>
            <p:ph type="sldNum" sz="quarter" idx="12"/>
          </p:nvPr>
        </p:nvSpPr>
        <p:spPr/>
        <p:txBody>
          <a:bodyPr/>
          <a:lstStyle>
            <a:lvl1pPr>
              <a:defRPr/>
            </a:lvl1pPr>
          </a:lstStyle>
          <a:p>
            <a:pPr>
              <a:defRPr/>
            </a:pPr>
            <a:fld id="{D0282E76-C87D-4928-8C72-0146A7F49A9F}" type="slidenum">
              <a:rPr lang="de-DE"/>
              <a:pPr>
                <a:defRPr/>
              </a:pPr>
              <a:t>‹Nr.›</a:t>
            </a:fld>
            <a:endParaRPr lang="de-DE"/>
          </a:p>
        </p:txBody>
      </p:sp>
      <p:pic>
        <p:nvPicPr>
          <p:cNvPr id="9" name="Picture 4" descr="C:\Users\Laessig_a\AppData\Local\Microsoft\Windows\Temporary Internet Files\Content.Outlook\HBWMS4JW\Absenderfahne_TMI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954670" y="0"/>
            <a:ext cx="2886463"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02928" y="31942"/>
            <a:ext cx="1880296" cy="825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9814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1AB45E22-0851-45E6-8A59-F74012B3E484}" type="datetimeFigureOut">
              <a:rPr lang="de-DE"/>
              <a:pPr>
                <a:defRPr/>
              </a:pPr>
              <a:t>23.06.2015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082DE19-8B3E-4F55-AFE2-798A9594F776}" type="slidenum">
              <a:rPr lang="de-DE"/>
              <a:pPr>
                <a:defRPr/>
              </a:pPr>
              <a:t>‹Nr.›</a:t>
            </a:fld>
            <a:endParaRPr lang="de-DE"/>
          </a:p>
        </p:txBody>
      </p:sp>
    </p:spTree>
    <p:extLst>
      <p:ext uri="{BB962C8B-B14F-4D97-AF65-F5344CB8AC3E}">
        <p14:creationId xmlns:p14="http://schemas.microsoft.com/office/powerpoint/2010/main" val="3041475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1E23D096-8CB2-4A08-B500-49BA8F222E62}" type="datetimeFigureOut">
              <a:rPr lang="de-DE"/>
              <a:pPr>
                <a:defRPr/>
              </a:pPr>
              <a:t>23.06.2015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2561BBCB-50C6-4CA8-84C7-523A63CB853A}" type="slidenum">
              <a:rPr lang="de-DE"/>
              <a:pPr>
                <a:defRPr/>
              </a:pPr>
              <a:t>‹Nr.›</a:t>
            </a:fld>
            <a:endParaRPr lang="de-DE"/>
          </a:p>
        </p:txBody>
      </p:sp>
    </p:spTree>
    <p:extLst>
      <p:ext uri="{BB962C8B-B14F-4D97-AF65-F5344CB8AC3E}">
        <p14:creationId xmlns:p14="http://schemas.microsoft.com/office/powerpoint/2010/main" val="3355281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4" name="Rechteck 3"/>
          <p:cNvSpPr/>
          <p:nvPr/>
        </p:nvSpPr>
        <p:spPr>
          <a:xfrm>
            <a:off x="1588" y="0"/>
            <a:ext cx="9144000" cy="1144588"/>
          </a:xfrm>
          <a:prstGeom prst="rect">
            <a:avLst/>
          </a:prstGeom>
          <a:solidFill>
            <a:srgbClr val="0089C1"/>
          </a:solidFill>
          <a:ln>
            <a:solidFill>
              <a:srgbClr val="0089C1"/>
            </a:solidFill>
          </a:ln>
        </p:spPr>
        <p:style>
          <a:lnRef idx="2">
            <a:schemeClr val="accent1">
              <a:shade val="50000"/>
            </a:schemeClr>
          </a:lnRef>
          <a:fillRef idx="1">
            <a:schemeClr val="accent1"/>
          </a:fillRef>
          <a:effectRef idx="0">
            <a:schemeClr val="accent1"/>
          </a:effectRef>
          <a:fontRef idx="minor">
            <a:schemeClr val="lt1"/>
          </a:fontRef>
        </p:style>
        <p:txBody>
          <a:bodyPr lIns="91434" tIns="45718" rIns="91434" bIns="45718" anchor="ctr"/>
          <a:lstStyle/>
          <a:p>
            <a:pPr algn="ctr" fontAlgn="auto">
              <a:spcBef>
                <a:spcPts val="0"/>
              </a:spcBef>
              <a:spcAft>
                <a:spcPts val="0"/>
              </a:spcAft>
              <a:defRPr/>
            </a:pPr>
            <a:endParaRPr lang="de-DE"/>
          </a:p>
        </p:txBody>
      </p:sp>
      <p:sp>
        <p:nvSpPr>
          <p:cNvPr id="2" name="Titel 1"/>
          <p:cNvSpPr>
            <a:spLocks noGrp="1"/>
          </p:cNvSpPr>
          <p:nvPr>
            <p:ph type="title"/>
          </p:nvPr>
        </p:nvSpPr>
        <p:spPr>
          <a:xfrm>
            <a:off x="457200" y="1277888"/>
            <a:ext cx="8229600" cy="1143000"/>
          </a:xfrm>
        </p:spPr>
        <p:txBody>
          <a:bodyPr/>
          <a:lstStyle>
            <a:lvl1pPr>
              <a:defRPr>
                <a:solidFill>
                  <a:srgbClr val="0089C1"/>
                </a:solidFill>
              </a:defRPr>
            </a:lvl1pPr>
          </a:lstStyle>
          <a:p>
            <a:r>
              <a:rPr lang="de-DE"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6" name="Datumsplatzhalter 3"/>
          <p:cNvSpPr>
            <a:spLocks noGrp="1"/>
          </p:cNvSpPr>
          <p:nvPr>
            <p:ph type="dt" sz="half" idx="10"/>
          </p:nvPr>
        </p:nvSpPr>
        <p:spPr/>
        <p:txBody>
          <a:bodyPr/>
          <a:lstStyle>
            <a:lvl1pPr>
              <a:defRPr/>
            </a:lvl1pPr>
          </a:lstStyle>
          <a:p>
            <a:pPr>
              <a:defRPr/>
            </a:pPr>
            <a:fld id="{B7934076-FB36-44C0-AC4C-1EF16C1D2668}" type="datetimeFigureOut">
              <a:rPr lang="de-DE"/>
              <a:pPr>
                <a:defRPr/>
              </a:pPr>
              <a:t>23.06.2015</a:t>
            </a:fld>
            <a:endParaRPr lang="de-DE"/>
          </a:p>
        </p:txBody>
      </p:sp>
      <p:sp>
        <p:nvSpPr>
          <p:cNvPr id="7" name="Fußzeilenplatzhalter 4"/>
          <p:cNvSpPr>
            <a:spLocks noGrp="1"/>
          </p:cNvSpPr>
          <p:nvPr>
            <p:ph type="ftr" sz="quarter" idx="11"/>
          </p:nvPr>
        </p:nvSpPr>
        <p:spPr/>
        <p:txBody>
          <a:bodyPr/>
          <a:lstStyle>
            <a:lvl1pPr>
              <a:defRPr/>
            </a:lvl1pPr>
          </a:lstStyle>
          <a:p>
            <a:pPr>
              <a:defRPr/>
            </a:pPr>
            <a:endParaRPr lang="de-DE"/>
          </a:p>
        </p:txBody>
      </p:sp>
      <p:sp>
        <p:nvSpPr>
          <p:cNvPr id="8" name="Foliennummernplatzhalter 5"/>
          <p:cNvSpPr>
            <a:spLocks noGrp="1"/>
          </p:cNvSpPr>
          <p:nvPr>
            <p:ph type="sldNum" sz="quarter" idx="12"/>
          </p:nvPr>
        </p:nvSpPr>
        <p:spPr/>
        <p:txBody>
          <a:bodyPr/>
          <a:lstStyle>
            <a:lvl1pPr>
              <a:defRPr/>
            </a:lvl1pPr>
          </a:lstStyle>
          <a:p>
            <a:pPr>
              <a:defRPr/>
            </a:pPr>
            <a:fld id="{3611770C-8982-43A5-A2CA-D069C1012CDE}" type="slidenum">
              <a:rPr lang="de-DE"/>
              <a:pPr>
                <a:defRPr/>
              </a:pPr>
              <a:t>‹Nr.›</a:t>
            </a:fld>
            <a:endParaRPr lang="de-DE"/>
          </a:p>
        </p:txBody>
      </p:sp>
      <p:pic>
        <p:nvPicPr>
          <p:cNvPr id="9" name="Picture 4" descr="C:\Users\Laessig_a\AppData\Local\Microsoft\Windows\Temporary Internet Files\Content.Outlook\HBWMS4JW\Absenderfahne_TMI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954670" y="-27384"/>
            <a:ext cx="2886463"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13555"/>
            <a:ext cx="1733749" cy="761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925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CB41CFFC-7631-4B26-9402-E1BEB67A5C1E}" type="datetimeFigureOut">
              <a:rPr lang="de-DE"/>
              <a:pPr>
                <a:defRPr/>
              </a:pPr>
              <a:t>23.06.2015</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64ECAE6-75B8-445A-AA09-AA343DBA2EA2}" type="slidenum">
              <a:rPr lang="de-DE"/>
              <a:pPr>
                <a:defRPr/>
              </a:pPr>
              <a:t>‹Nr.›</a:t>
            </a:fld>
            <a:endParaRPr lang="de-DE"/>
          </a:p>
        </p:txBody>
      </p:sp>
    </p:spTree>
    <p:extLst>
      <p:ext uri="{BB962C8B-B14F-4D97-AF65-F5344CB8AC3E}">
        <p14:creationId xmlns:p14="http://schemas.microsoft.com/office/powerpoint/2010/main" val="79462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338A4F09-7A11-40CD-A401-8078B759DA61}" type="datetimeFigureOut">
              <a:rPr lang="de-DE"/>
              <a:pPr>
                <a:defRPr/>
              </a:pPr>
              <a:t>23.06.2015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D4CA9F21-C873-4709-879A-1262AAD350AF}" type="slidenum">
              <a:rPr lang="de-DE"/>
              <a:pPr>
                <a:defRPr/>
              </a:pPr>
              <a:t>‹Nr.›</a:t>
            </a:fld>
            <a:endParaRPr lang="de-DE"/>
          </a:p>
        </p:txBody>
      </p:sp>
    </p:spTree>
    <p:extLst>
      <p:ext uri="{BB962C8B-B14F-4D97-AF65-F5344CB8AC3E}">
        <p14:creationId xmlns:p14="http://schemas.microsoft.com/office/powerpoint/2010/main" val="3053823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28F46C1D-E340-4D21-A392-0B77E4A082FB}" type="datetimeFigureOut">
              <a:rPr lang="de-DE"/>
              <a:pPr>
                <a:defRPr/>
              </a:pPr>
              <a:t>23.06.2015</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B12ED455-72C9-4021-B0E8-89553B53F465}" type="slidenum">
              <a:rPr lang="de-DE"/>
              <a:pPr>
                <a:defRPr/>
              </a:pPr>
              <a:t>‹Nr.›</a:t>
            </a:fld>
            <a:endParaRPr lang="de-DE"/>
          </a:p>
        </p:txBody>
      </p:sp>
    </p:spTree>
    <p:extLst>
      <p:ext uri="{BB962C8B-B14F-4D97-AF65-F5344CB8AC3E}">
        <p14:creationId xmlns:p14="http://schemas.microsoft.com/office/powerpoint/2010/main" val="2648026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8905B183-6968-48B9-9FC4-E056CDCEA11F}" type="datetimeFigureOut">
              <a:rPr lang="de-DE"/>
              <a:pPr>
                <a:defRPr/>
              </a:pPr>
              <a:t>23.06.2015</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E7D808F3-19C6-452D-8084-1F6F382A189E}" type="slidenum">
              <a:rPr lang="de-DE"/>
              <a:pPr>
                <a:defRPr/>
              </a:pPr>
              <a:t>‹Nr.›</a:t>
            </a:fld>
            <a:endParaRPr lang="de-DE"/>
          </a:p>
        </p:txBody>
      </p:sp>
    </p:spTree>
    <p:extLst>
      <p:ext uri="{BB962C8B-B14F-4D97-AF65-F5344CB8AC3E}">
        <p14:creationId xmlns:p14="http://schemas.microsoft.com/office/powerpoint/2010/main" val="4276243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571694A9-D9E0-48BB-8A82-1A66C4E258AF}" type="datetimeFigureOut">
              <a:rPr lang="de-DE"/>
              <a:pPr>
                <a:defRPr/>
              </a:pPr>
              <a:t>23.06.2015</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1313AE4E-366D-4EA7-B8ED-C17102B28B0C}" type="slidenum">
              <a:rPr lang="de-DE"/>
              <a:pPr>
                <a:defRPr/>
              </a:pPr>
              <a:t>‹Nr.›</a:t>
            </a:fld>
            <a:endParaRPr lang="de-DE"/>
          </a:p>
        </p:txBody>
      </p:sp>
    </p:spTree>
    <p:extLst>
      <p:ext uri="{BB962C8B-B14F-4D97-AF65-F5344CB8AC3E}">
        <p14:creationId xmlns:p14="http://schemas.microsoft.com/office/powerpoint/2010/main" val="3039628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3DC0287D-6AE8-4956-A47D-AB0337C88CAB}" type="datetimeFigureOut">
              <a:rPr lang="de-DE"/>
              <a:pPr>
                <a:defRPr/>
              </a:pPr>
              <a:t>23.06.2015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835BFB82-9379-40D7-BDD6-C12493DC65CC}" type="slidenum">
              <a:rPr lang="de-DE"/>
              <a:pPr>
                <a:defRPr/>
              </a:pPr>
              <a:t>‹Nr.›</a:t>
            </a:fld>
            <a:endParaRPr lang="de-DE"/>
          </a:p>
        </p:txBody>
      </p:sp>
    </p:spTree>
    <p:extLst>
      <p:ext uri="{BB962C8B-B14F-4D97-AF65-F5344CB8AC3E}">
        <p14:creationId xmlns:p14="http://schemas.microsoft.com/office/powerpoint/2010/main" val="1667016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78F2B632-5E3D-47CF-90A8-37CC631BD81D}" type="datetimeFigureOut">
              <a:rPr lang="de-DE"/>
              <a:pPr>
                <a:defRPr/>
              </a:pPr>
              <a:t>23.06.2015</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4D96BD57-0A01-4908-B2EF-F0BD48C03923}" type="slidenum">
              <a:rPr lang="de-DE"/>
              <a:pPr>
                <a:defRPr/>
              </a:pPr>
              <a:t>‹Nr.›</a:t>
            </a:fld>
            <a:endParaRPr lang="de-DE"/>
          </a:p>
        </p:txBody>
      </p:sp>
    </p:spTree>
    <p:extLst>
      <p:ext uri="{BB962C8B-B14F-4D97-AF65-F5344CB8AC3E}">
        <p14:creationId xmlns:p14="http://schemas.microsoft.com/office/powerpoint/2010/main" val="3684900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14938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Textplatzhalter 2"/>
          <p:cNvSpPr>
            <a:spLocks noGrp="1"/>
          </p:cNvSpPr>
          <p:nvPr>
            <p:ph type="body" idx="1"/>
          </p:nvPr>
        </p:nvSpPr>
        <p:spPr bwMode="auto">
          <a:xfrm>
            <a:off x="457200" y="2636838"/>
            <a:ext cx="8229600" cy="348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fld id="{02763A83-F319-4595-BF0F-E17DDA24B039}" type="datetimeFigureOut">
              <a:rPr lang="de-DE"/>
              <a:pPr>
                <a:defRPr/>
              </a:pPr>
              <a:t>23.06.2015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fld id="{B23882B5-5F1F-4DD4-B141-3D44560D315D}" type="slidenum">
              <a:rPr lang="de-DE"/>
              <a:pPr>
                <a:defRPr/>
              </a:pPr>
              <a:t>‹Nr.›</a:t>
            </a:fld>
            <a:endParaRPr lang="de-DE"/>
          </a:p>
        </p:txBody>
      </p:sp>
      <p:sp>
        <p:nvSpPr>
          <p:cNvPr id="7" name="Titelplatzhalter 1"/>
          <p:cNvSpPr txBox="1">
            <a:spLocks/>
          </p:cNvSpPr>
          <p:nvPr/>
        </p:nvSpPr>
        <p:spPr>
          <a:xfrm>
            <a:off x="468313" y="188913"/>
            <a:ext cx="2879725" cy="360362"/>
          </a:xfrm>
          <a:prstGeom prst="rect">
            <a:avLst/>
          </a:prstGeom>
        </p:spPr>
        <p:txBody>
          <a:bodyPr anchor="ctr">
            <a:normAutofit/>
          </a:bodyPr>
          <a:lstStyle/>
          <a:p>
            <a:pPr fontAlgn="auto">
              <a:spcAft>
                <a:spcPts val="0"/>
              </a:spcAft>
              <a:defRPr/>
            </a:pPr>
            <a:r>
              <a:rPr lang="de-DE" sz="1100" dirty="0">
                <a:solidFill>
                  <a:schemeClr val="bg1"/>
                </a:solidFill>
                <a:latin typeface="Arial" pitchFamily="34" charset="0"/>
                <a:ea typeface="+mj-ea"/>
                <a:cs typeface="Arial" pitchFamily="34" charset="0"/>
              </a:rPr>
              <a:t>Rubrik</a:t>
            </a: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rtl="0" eaLnBrk="1" fontAlgn="base" hangingPunct="1">
        <a:spcBef>
          <a:spcPct val="0"/>
        </a:spcBef>
        <a:spcAft>
          <a:spcPct val="0"/>
        </a:spcAft>
        <a:defRPr sz="28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2800">
          <a:solidFill>
            <a:schemeClr val="tx1"/>
          </a:solidFill>
          <a:latin typeface="Arial" charset="0"/>
          <a:cs typeface="Arial" charset="0"/>
        </a:defRPr>
      </a:lvl2pPr>
      <a:lvl3pPr algn="ctr" rtl="0" eaLnBrk="1" fontAlgn="base" hangingPunct="1">
        <a:spcBef>
          <a:spcPct val="0"/>
        </a:spcBef>
        <a:spcAft>
          <a:spcPct val="0"/>
        </a:spcAft>
        <a:defRPr sz="2800">
          <a:solidFill>
            <a:schemeClr val="tx1"/>
          </a:solidFill>
          <a:latin typeface="Arial" charset="0"/>
          <a:cs typeface="Arial" charset="0"/>
        </a:defRPr>
      </a:lvl3pPr>
      <a:lvl4pPr algn="ctr" rtl="0" eaLnBrk="1" fontAlgn="base" hangingPunct="1">
        <a:spcBef>
          <a:spcPct val="0"/>
        </a:spcBef>
        <a:spcAft>
          <a:spcPct val="0"/>
        </a:spcAft>
        <a:defRPr sz="2800">
          <a:solidFill>
            <a:schemeClr val="tx1"/>
          </a:solidFill>
          <a:latin typeface="Arial" charset="0"/>
          <a:cs typeface="Arial" charset="0"/>
        </a:defRPr>
      </a:lvl4pPr>
      <a:lvl5pPr algn="ctr" rtl="0" eaLnBrk="1" fontAlgn="base" hangingPunct="1">
        <a:spcBef>
          <a:spcPct val="0"/>
        </a:spcBef>
        <a:spcAft>
          <a:spcPct val="0"/>
        </a:spcAft>
        <a:defRPr sz="2800">
          <a:solidFill>
            <a:schemeClr val="tx1"/>
          </a:solidFill>
          <a:latin typeface="Arial" charset="0"/>
          <a:cs typeface="Arial" charset="0"/>
        </a:defRPr>
      </a:lvl5pPr>
      <a:lvl6pPr marL="457200" algn="ctr" rtl="0" eaLnBrk="1" fontAlgn="base" hangingPunct="1">
        <a:spcBef>
          <a:spcPct val="0"/>
        </a:spcBef>
        <a:spcAft>
          <a:spcPct val="0"/>
        </a:spcAft>
        <a:defRPr sz="2800">
          <a:solidFill>
            <a:schemeClr val="tx1"/>
          </a:solidFill>
          <a:latin typeface="Arial" charset="0"/>
          <a:cs typeface="Arial" charset="0"/>
        </a:defRPr>
      </a:lvl6pPr>
      <a:lvl7pPr marL="914400" algn="ctr" rtl="0" eaLnBrk="1" fontAlgn="base" hangingPunct="1">
        <a:spcBef>
          <a:spcPct val="0"/>
        </a:spcBef>
        <a:spcAft>
          <a:spcPct val="0"/>
        </a:spcAft>
        <a:defRPr sz="2800">
          <a:solidFill>
            <a:schemeClr val="tx1"/>
          </a:solidFill>
          <a:latin typeface="Arial" charset="0"/>
          <a:cs typeface="Arial" charset="0"/>
        </a:defRPr>
      </a:lvl7pPr>
      <a:lvl8pPr marL="1371600" algn="ctr" rtl="0" eaLnBrk="1" fontAlgn="base" hangingPunct="1">
        <a:spcBef>
          <a:spcPct val="0"/>
        </a:spcBef>
        <a:spcAft>
          <a:spcPct val="0"/>
        </a:spcAft>
        <a:defRPr sz="2800">
          <a:solidFill>
            <a:schemeClr val="tx1"/>
          </a:solidFill>
          <a:latin typeface="Arial" charset="0"/>
          <a:cs typeface="Arial" charset="0"/>
        </a:defRPr>
      </a:lvl8pPr>
      <a:lvl9pPr marL="1828800" algn="ctr" rtl="0" eaLnBrk="1" fontAlgn="base" hangingPunct="1">
        <a:spcBef>
          <a:spcPct val="0"/>
        </a:spcBef>
        <a:spcAft>
          <a:spcPct val="0"/>
        </a:spcAft>
        <a:defRPr sz="28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1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4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ctrTitle"/>
          </p:nvPr>
        </p:nvSpPr>
        <p:spPr/>
        <p:txBody>
          <a:bodyPr>
            <a:normAutofit/>
          </a:bodyPr>
          <a:lstStyle/>
          <a:p>
            <a:r>
              <a:rPr lang="de-DE" dirty="0" smtClean="0">
                <a:latin typeface="Arial" charset="0"/>
                <a:cs typeface="Arial" charset="0"/>
              </a:rPr>
              <a:t>Konstituierende Sitzung des </a:t>
            </a:r>
            <a:br>
              <a:rPr lang="de-DE" dirty="0" smtClean="0">
                <a:latin typeface="Arial" charset="0"/>
                <a:cs typeface="Arial" charset="0"/>
              </a:rPr>
            </a:br>
            <a:r>
              <a:rPr lang="de-DE" dirty="0" smtClean="0">
                <a:latin typeface="Arial" charset="0"/>
                <a:cs typeface="Arial" charset="0"/>
              </a:rPr>
              <a:t>Begleitausschusses EPLR</a:t>
            </a:r>
            <a:endParaRPr lang="de-DE" dirty="0">
              <a:latin typeface="Arial" charset="0"/>
              <a:cs typeface="Arial" charset="0"/>
            </a:endParaRPr>
          </a:p>
        </p:txBody>
      </p:sp>
      <p:sp>
        <p:nvSpPr>
          <p:cNvPr id="3" name="Untertitel 2"/>
          <p:cNvSpPr>
            <a:spLocks noGrp="1"/>
          </p:cNvSpPr>
          <p:nvPr>
            <p:ph type="subTitle" idx="1"/>
          </p:nvPr>
        </p:nvSpPr>
        <p:spPr/>
        <p:txBody>
          <a:bodyPr rtlCol="0">
            <a:normAutofit/>
          </a:bodyPr>
          <a:lstStyle/>
          <a:p>
            <a:pPr>
              <a:defRPr/>
            </a:pPr>
            <a:r>
              <a:rPr lang="de-DE" sz="3000" dirty="0" smtClean="0">
                <a:solidFill>
                  <a:schemeClr val="tx1">
                    <a:lumMod val="65000"/>
                    <a:lumOff val="35000"/>
                  </a:schemeClr>
                </a:solidFill>
              </a:rPr>
              <a:t>am </a:t>
            </a:r>
            <a:r>
              <a:rPr lang="de-DE" sz="3000" dirty="0">
                <a:solidFill>
                  <a:schemeClr val="tx1">
                    <a:lumMod val="65000"/>
                    <a:lumOff val="35000"/>
                  </a:schemeClr>
                </a:solidFill>
              </a:rPr>
              <a:t>25. Juni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TOP 4</a:t>
            </a:r>
            <a:br>
              <a:rPr lang="de-DE" dirty="0" smtClean="0"/>
            </a:br>
            <a:r>
              <a:rPr lang="de-DE" sz="2000" dirty="0" smtClean="0"/>
              <a:t>Verfahren für die Festlegung von Auswahlkriterie</a:t>
            </a:r>
            <a:r>
              <a:rPr lang="de-DE" sz="2000" dirty="0"/>
              <a:t>n</a:t>
            </a:r>
          </a:p>
        </p:txBody>
      </p:sp>
      <p:sp>
        <p:nvSpPr>
          <p:cNvPr id="4" name="Inhaltsplatzhalter 3"/>
          <p:cNvSpPr>
            <a:spLocks noGrp="1"/>
          </p:cNvSpPr>
          <p:nvPr>
            <p:ph idx="1"/>
          </p:nvPr>
        </p:nvSpPr>
        <p:spPr/>
        <p:txBody>
          <a:bodyPr/>
          <a:lstStyle/>
          <a:p>
            <a:pPr marL="0" indent="0">
              <a:buNone/>
            </a:pPr>
            <a:r>
              <a:rPr lang="de-DE" dirty="0"/>
              <a:t>Rechtlicher </a:t>
            </a:r>
            <a:r>
              <a:rPr lang="de-DE" dirty="0" smtClean="0"/>
              <a:t>Hintergrund</a:t>
            </a:r>
          </a:p>
          <a:p>
            <a:endParaRPr lang="de-DE" dirty="0"/>
          </a:p>
          <a:p>
            <a:pPr marL="0" indent="0">
              <a:buNone/>
            </a:pPr>
            <a:r>
              <a:rPr lang="de-DE" dirty="0"/>
              <a:t>Gemäß Art. 49 Abs. 1 der VO (EU) Nr. 1305/2013 hat die ELER-Verwaltungsbehörde nach Anhörung des Begleitausschusses Auswahlkriterien für die Vorhaben festzulegen.</a:t>
            </a:r>
          </a:p>
          <a:p>
            <a:endParaRPr lang="de-DE" dirty="0"/>
          </a:p>
        </p:txBody>
      </p:sp>
    </p:spTree>
    <p:extLst>
      <p:ext uri="{BB962C8B-B14F-4D97-AF65-F5344CB8AC3E}">
        <p14:creationId xmlns:p14="http://schemas.microsoft.com/office/powerpoint/2010/main" val="133851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TOP 4</a:t>
            </a:r>
            <a:br>
              <a:rPr lang="de-DE" dirty="0"/>
            </a:br>
            <a:r>
              <a:rPr lang="de-DE" dirty="0"/>
              <a:t>Verfahren für die Festlegung von Auswahlkriterien</a:t>
            </a:r>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2420888"/>
            <a:ext cx="8229600" cy="3744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3784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Verfahren für die Festlegung von Auswahlkriterien</a:t>
            </a:r>
          </a:p>
        </p:txBody>
      </p:sp>
      <p:sp>
        <p:nvSpPr>
          <p:cNvPr id="3" name="Inhaltsplatzhalter 2"/>
          <p:cNvSpPr>
            <a:spLocks noGrp="1"/>
          </p:cNvSpPr>
          <p:nvPr>
            <p:ph idx="1"/>
          </p:nvPr>
        </p:nvSpPr>
        <p:spPr/>
        <p:txBody>
          <a:bodyPr/>
          <a:lstStyle/>
          <a:p>
            <a:r>
              <a:rPr lang="de-DE" dirty="0"/>
              <a:t>Diese Verpflichtung gilt </a:t>
            </a:r>
            <a:r>
              <a:rPr lang="de-DE" dirty="0" smtClean="0"/>
              <a:t>nicht </a:t>
            </a:r>
            <a:r>
              <a:rPr lang="de-DE" dirty="0"/>
              <a:t>alle Vorhaben. Für Vorhaben der Fördermaßnahmen „Agrarumwelt und Klimamaßnahmen“, Ökologischer Landbau“ und „Ausgleichzulage für benachteiligte Gebiete“ (Artikel 28 bis 31) sowie der Maßnahme „Waldumwelt- und Klimadienstleistungen und Erhaltung der Wälder“ (Artikel 34) müssen keine Vorhabenauswahlkriterien aufgestellt werden</a:t>
            </a:r>
            <a:r>
              <a:rPr lang="de-DE" dirty="0" smtClean="0"/>
              <a:t>.</a:t>
            </a:r>
          </a:p>
          <a:p>
            <a:endParaRPr lang="de-DE" dirty="0"/>
          </a:p>
          <a:p>
            <a:r>
              <a:rPr lang="de-DE" dirty="0"/>
              <a:t>Die Festlegung von Auswahlkriterien im Rahmen der Umsetzung von LEADER erfolgt bei Vorhaben und Kooperationen durch die Regionalen Aktionsgruppen jeweils in der Strategie für die lokale Entwicklung (Art 35 der allg. VO (EU) Nr. 1303/2013).</a:t>
            </a:r>
          </a:p>
          <a:p>
            <a:endParaRPr lang="de-DE" dirty="0"/>
          </a:p>
        </p:txBody>
      </p:sp>
    </p:spTree>
    <p:extLst>
      <p:ext uri="{BB962C8B-B14F-4D97-AF65-F5344CB8AC3E}">
        <p14:creationId xmlns:p14="http://schemas.microsoft.com/office/powerpoint/2010/main" val="38552632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Verfahren für die Festlegung von Auswahlkriterien</a:t>
            </a:r>
          </a:p>
        </p:txBody>
      </p:sp>
      <p:sp>
        <p:nvSpPr>
          <p:cNvPr id="3" name="Inhaltsplatzhalter 2"/>
          <p:cNvSpPr>
            <a:spLocks noGrp="1"/>
          </p:cNvSpPr>
          <p:nvPr>
            <p:ph idx="1"/>
          </p:nvPr>
        </p:nvSpPr>
        <p:spPr/>
        <p:txBody>
          <a:bodyPr/>
          <a:lstStyle/>
          <a:p>
            <a:pPr marL="0" indent="0">
              <a:buNone/>
            </a:pPr>
            <a:r>
              <a:rPr lang="de-DE" dirty="0"/>
              <a:t>(1) Unbeschadet des Artikels 34 Absatz 3 Buchstabe d der Verordnung (EU) Nr. 1303/2013 legt die Verwaltungsbehörde des Programms zur Entwicklung des ländlichen Raums nach Anhörung des Begleitausschusses Auswahlkriterien für Vorhaben fest. </a:t>
            </a:r>
            <a:r>
              <a:rPr lang="de-DE" b="1" dirty="0">
                <a:solidFill>
                  <a:srgbClr val="FF0000"/>
                </a:solidFill>
              </a:rPr>
              <a:t>Mit den Auswahlkriterien sollen die Gleichbehandlung der Antragsteller, eine bessere Nutzung der Finanzmittel und die Ausrichtung der Maßnahmen im Einklang mit den Prioritäten der Union für die Entwicklung des ländlichen Raums gewährleistet werden. </a:t>
            </a:r>
            <a:r>
              <a:rPr lang="de-DE" dirty="0"/>
              <a:t>Bei der Festlegung und Anwendung der Auswahlkriterien wird der Grundsatz der Verhältnismäßigkeit in Bezug auf die Größe des Vorhabens berücksichtigt.</a:t>
            </a:r>
          </a:p>
        </p:txBody>
      </p:sp>
    </p:spTree>
    <p:extLst>
      <p:ext uri="{BB962C8B-B14F-4D97-AF65-F5344CB8AC3E}">
        <p14:creationId xmlns:p14="http://schemas.microsoft.com/office/powerpoint/2010/main" val="2261676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77888"/>
            <a:ext cx="8229600" cy="62880"/>
          </a:xfrm>
        </p:spPr>
        <p:txBody>
          <a:bodyPr/>
          <a:lstStyle/>
          <a:p>
            <a:endParaRPr lang="de-DE" dirty="0"/>
          </a:p>
        </p:txBody>
      </p:sp>
      <p:sp>
        <p:nvSpPr>
          <p:cNvPr id="4" name="Textfeld 3"/>
          <p:cNvSpPr txBox="1"/>
          <p:nvPr/>
        </p:nvSpPr>
        <p:spPr>
          <a:xfrm>
            <a:off x="539552" y="2780928"/>
            <a:ext cx="720080" cy="369332"/>
          </a:xfrm>
          <a:prstGeom prst="rect">
            <a:avLst/>
          </a:prstGeom>
          <a:noFill/>
        </p:spPr>
        <p:txBody>
          <a:bodyPr wrap="square" rtlCol="0">
            <a:spAutoFit/>
          </a:bodyPr>
          <a:lstStyle/>
          <a:p>
            <a:endParaRPr lang="de-DE" dirty="0"/>
          </a:p>
        </p:txBody>
      </p:sp>
      <p:sp>
        <p:nvSpPr>
          <p:cNvPr id="7" name="Rechteck 6"/>
          <p:cNvSpPr/>
          <p:nvPr/>
        </p:nvSpPr>
        <p:spPr>
          <a:xfrm rot="10800000" flipV="1">
            <a:off x="719572" y="1844824"/>
            <a:ext cx="1080120" cy="420782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EPLR</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Inhaltsplatzhalter 2"/>
          <p:cNvSpPr>
            <a:spLocks noGrp="1"/>
          </p:cNvSpPr>
          <p:nvPr>
            <p:ph idx="1"/>
          </p:nvPr>
        </p:nvSpPr>
        <p:spPr>
          <a:xfrm>
            <a:off x="457200" y="1484784"/>
            <a:ext cx="8229600" cy="4641379"/>
          </a:xfrm>
        </p:spPr>
        <p:txBody>
          <a:bodyPr/>
          <a:lstStyle/>
          <a:p>
            <a:pPr marL="0" indent="0">
              <a:buNone/>
            </a:pPr>
            <a:endParaRPr lang="de-DE" dirty="0"/>
          </a:p>
        </p:txBody>
      </p:sp>
      <p:sp>
        <p:nvSpPr>
          <p:cNvPr id="9" name="Textfeld 8"/>
          <p:cNvSpPr txBox="1"/>
          <p:nvPr/>
        </p:nvSpPr>
        <p:spPr>
          <a:xfrm>
            <a:off x="7452320" y="1988840"/>
            <a:ext cx="864096" cy="369332"/>
          </a:xfrm>
          <a:prstGeom prst="rect">
            <a:avLst/>
          </a:prstGeom>
          <a:noFill/>
        </p:spPr>
        <p:txBody>
          <a:bodyPr wrap="square" rtlCol="0">
            <a:spAutoFit/>
          </a:bodyPr>
          <a:lstStyle/>
          <a:p>
            <a:r>
              <a:rPr lang="de-DE" dirty="0" smtClean="0"/>
              <a:t>Antrag</a:t>
            </a:r>
            <a:endParaRPr lang="de-DE" dirty="0"/>
          </a:p>
        </p:txBody>
      </p:sp>
      <p:sp>
        <p:nvSpPr>
          <p:cNvPr id="10" name="Rechteck 9"/>
          <p:cNvSpPr/>
          <p:nvPr/>
        </p:nvSpPr>
        <p:spPr>
          <a:xfrm>
            <a:off x="7308304" y="1900972"/>
            <a:ext cx="914400" cy="375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Antrag</a:t>
            </a:r>
            <a:endParaRPr lang="de-DE"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
        <p:nvSpPr>
          <p:cNvPr id="11" name="Rechteck 10"/>
          <p:cNvSpPr/>
          <p:nvPr/>
        </p:nvSpPr>
        <p:spPr>
          <a:xfrm>
            <a:off x="6537920" y="2508394"/>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2" name="Rechteck 11"/>
          <p:cNvSpPr/>
          <p:nvPr/>
        </p:nvSpPr>
        <p:spPr>
          <a:xfrm>
            <a:off x="6393904" y="3429000"/>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3" name="Rechteck 12"/>
          <p:cNvSpPr/>
          <p:nvPr/>
        </p:nvSpPr>
        <p:spPr>
          <a:xfrm>
            <a:off x="7236296" y="4725144"/>
            <a:ext cx="9144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4" name="Rechteck 13"/>
          <p:cNvSpPr/>
          <p:nvPr/>
        </p:nvSpPr>
        <p:spPr>
          <a:xfrm>
            <a:off x="6851104" y="5410944"/>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5" name="Rechteck 14"/>
          <p:cNvSpPr/>
          <p:nvPr/>
        </p:nvSpPr>
        <p:spPr>
          <a:xfrm>
            <a:off x="7524328" y="3551312"/>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Tree>
    <p:extLst>
      <p:ext uri="{BB962C8B-B14F-4D97-AF65-F5344CB8AC3E}">
        <p14:creationId xmlns:p14="http://schemas.microsoft.com/office/powerpoint/2010/main" val="12519704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77888"/>
            <a:ext cx="8229600" cy="62880"/>
          </a:xfrm>
        </p:spPr>
        <p:txBody>
          <a:bodyPr/>
          <a:lstStyle/>
          <a:p>
            <a:endParaRPr lang="de-DE" dirty="0"/>
          </a:p>
        </p:txBody>
      </p:sp>
      <p:sp>
        <p:nvSpPr>
          <p:cNvPr id="4" name="Textfeld 3"/>
          <p:cNvSpPr txBox="1"/>
          <p:nvPr/>
        </p:nvSpPr>
        <p:spPr>
          <a:xfrm>
            <a:off x="539552" y="2780928"/>
            <a:ext cx="720080" cy="369332"/>
          </a:xfrm>
          <a:prstGeom prst="rect">
            <a:avLst/>
          </a:prstGeom>
          <a:noFill/>
        </p:spPr>
        <p:txBody>
          <a:bodyPr wrap="square" rtlCol="0">
            <a:spAutoFit/>
          </a:bodyPr>
          <a:lstStyle/>
          <a:p>
            <a:endParaRPr lang="de-DE" dirty="0"/>
          </a:p>
        </p:txBody>
      </p:sp>
      <p:sp>
        <p:nvSpPr>
          <p:cNvPr id="7" name="Rechteck 6"/>
          <p:cNvSpPr/>
          <p:nvPr/>
        </p:nvSpPr>
        <p:spPr>
          <a:xfrm rot="10800000" flipV="1">
            <a:off x="719572" y="1844824"/>
            <a:ext cx="1080120" cy="420782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EPLR</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Inhaltsplatzhalter 2"/>
          <p:cNvSpPr>
            <a:spLocks noGrp="1"/>
          </p:cNvSpPr>
          <p:nvPr>
            <p:ph idx="1"/>
          </p:nvPr>
        </p:nvSpPr>
        <p:spPr>
          <a:xfrm>
            <a:off x="457200" y="1484784"/>
            <a:ext cx="8229600" cy="4641379"/>
          </a:xfrm>
        </p:spPr>
        <p:txBody>
          <a:bodyPr/>
          <a:lstStyle/>
          <a:p>
            <a:pPr marL="0" indent="0">
              <a:buNone/>
            </a:pPr>
            <a:endParaRPr lang="de-DE" dirty="0"/>
          </a:p>
        </p:txBody>
      </p:sp>
      <p:sp>
        <p:nvSpPr>
          <p:cNvPr id="9" name="Textfeld 8"/>
          <p:cNvSpPr txBox="1"/>
          <p:nvPr/>
        </p:nvSpPr>
        <p:spPr>
          <a:xfrm>
            <a:off x="7452320" y="1988840"/>
            <a:ext cx="864096" cy="369332"/>
          </a:xfrm>
          <a:prstGeom prst="rect">
            <a:avLst/>
          </a:prstGeom>
          <a:noFill/>
        </p:spPr>
        <p:txBody>
          <a:bodyPr wrap="square" rtlCol="0">
            <a:spAutoFit/>
          </a:bodyPr>
          <a:lstStyle/>
          <a:p>
            <a:r>
              <a:rPr lang="de-DE" dirty="0" smtClean="0"/>
              <a:t>Antrag</a:t>
            </a:r>
            <a:endParaRPr lang="de-DE" dirty="0"/>
          </a:p>
        </p:txBody>
      </p:sp>
      <p:sp>
        <p:nvSpPr>
          <p:cNvPr id="10" name="Rechteck 9"/>
          <p:cNvSpPr/>
          <p:nvPr/>
        </p:nvSpPr>
        <p:spPr>
          <a:xfrm>
            <a:off x="7308304" y="1900972"/>
            <a:ext cx="914400" cy="375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Antrag</a:t>
            </a:r>
            <a:endParaRPr lang="de-DE"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
        <p:nvSpPr>
          <p:cNvPr id="11" name="Rechteck 10"/>
          <p:cNvSpPr/>
          <p:nvPr/>
        </p:nvSpPr>
        <p:spPr>
          <a:xfrm>
            <a:off x="6537920" y="2508394"/>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2" name="Rechteck 11"/>
          <p:cNvSpPr/>
          <p:nvPr/>
        </p:nvSpPr>
        <p:spPr>
          <a:xfrm>
            <a:off x="6393904" y="3429000"/>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3" name="Rechteck 12"/>
          <p:cNvSpPr/>
          <p:nvPr/>
        </p:nvSpPr>
        <p:spPr>
          <a:xfrm>
            <a:off x="7236296" y="4725144"/>
            <a:ext cx="9144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4" name="Rechteck 13"/>
          <p:cNvSpPr/>
          <p:nvPr/>
        </p:nvSpPr>
        <p:spPr>
          <a:xfrm>
            <a:off x="6851104" y="5410944"/>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5" name="Rechteck 14"/>
          <p:cNvSpPr/>
          <p:nvPr/>
        </p:nvSpPr>
        <p:spPr>
          <a:xfrm>
            <a:off x="7524328" y="3551312"/>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5" name="Rechteck 4"/>
          <p:cNvSpPr/>
          <p:nvPr/>
        </p:nvSpPr>
        <p:spPr>
          <a:xfrm>
            <a:off x="5004048" y="1844824"/>
            <a:ext cx="1080120" cy="420782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dirty="0" smtClean="0"/>
              <a:t>Förder-voraus-setzung der Richtlinie</a:t>
            </a:r>
            <a:endParaRPr lang="de-DE" dirty="0"/>
          </a:p>
        </p:txBody>
      </p:sp>
      <p:sp>
        <p:nvSpPr>
          <p:cNvPr id="8" name="Pfeil nach links 7"/>
          <p:cNvSpPr/>
          <p:nvPr/>
        </p:nvSpPr>
        <p:spPr>
          <a:xfrm>
            <a:off x="4854206" y="1997950"/>
            <a:ext cx="2310081" cy="14580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Pfeil nach links 15"/>
          <p:cNvSpPr/>
          <p:nvPr/>
        </p:nvSpPr>
        <p:spPr>
          <a:xfrm>
            <a:off x="4644008" y="4725144"/>
            <a:ext cx="2448272" cy="18002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links 16"/>
          <p:cNvSpPr/>
          <p:nvPr/>
        </p:nvSpPr>
        <p:spPr>
          <a:xfrm>
            <a:off x="6228184" y="2508394"/>
            <a:ext cx="16572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Pfeil nach links 17"/>
          <p:cNvSpPr/>
          <p:nvPr/>
        </p:nvSpPr>
        <p:spPr>
          <a:xfrm>
            <a:off x="6156176" y="3551312"/>
            <a:ext cx="154868"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Nach rechts gekrümmter Pfeil 18"/>
          <p:cNvSpPr/>
          <p:nvPr/>
        </p:nvSpPr>
        <p:spPr>
          <a:xfrm>
            <a:off x="6228184" y="5517232"/>
            <a:ext cx="504056" cy="53541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Tree>
    <p:extLst>
      <p:ext uri="{BB962C8B-B14F-4D97-AF65-F5344CB8AC3E}">
        <p14:creationId xmlns:p14="http://schemas.microsoft.com/office/powerpoint/2010/main" val="494215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77888"/>
            <a:ext cx="8229600" cy="62880"/>
          </a:xfrm>
        </p:spPr>
        <p:txBody>
          <a:bodyPr/>
          <a:lstStyle/>
          <a:p>
            <a:endParaRPr lang="de-DE" dirty="0"/>
          </a:p>
        </p:txBody>
      </p:sp>
      <p:sp>
        <p:nvSpPr>
          <p:cNvPr id="4" name="Textfeld 3"/>
          <p:cNvSpPr txBox="1"/>
          <p:nvPr/>
        </p:nvSpPr>
        <p:spPr>
          <a:xfrm>
            <a:off x="539552" y="2780928"/>
            <a:ext cx="720080" cy="369332"/>
          </a:xfrm>
          <a:prstGeom prst="rect">
            <a:avLst/>
          </a:prstGeom>
          <a:noFill/>
        </p:spPr>
        <p:txBody>
          <a:bodyPr wrap="square" rtlCol="0">
            <a:spAutoFit/>
          </a:bodyPr>
          <a:lstStyle/>
          <a:p>
            <a:endParaRPr lang="de-DE" dirty="0"/>
          </a:p>
        </p:txBody>
      </p:sp>
      <p:sp>
        <p:nvSpPr>
          <p:cNvPr id="7" name="Rechteck 6"/>
          <p:cNvSpPr/>
          <p:nvPr/>
        </p:nvSpPr>
        <p:spPr>
          <a:xfrm rot="10800000" flipV="1">
            <a:off x="719572" y="1844824"/>
            <a:ext cx="1080120" cy="420782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EPLR</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Inhaltsplatzhalter 2"/>
          <p:cNvSpPr>
            <a:spLocks noGrp="1"/>
          </p:cNvSpPr>
          <p:nvPr>
            <p:ph idx="1"/>
          </p:nvPr>
        </p:nvSpPr>
        <p:spPr>
          <a:xfrm>
            <a:off x="457200" y="1484784"/>
            <a:ext cx="8229600" cy="4641379"/>
          </a:xfrm>
        </p:spPr>
        <p:txBody>
          <a:bodyPr/>
          <a:lstStyle/>
          <a:p>
            <a:pPr marL="0" indent="0">
              <a:buNone/>
            </a:pPr>
            <a:endParaRPr lang="de-DE" dirty="0"/>
          </a:p>
        </p:txBody>
      </p:sp>
      <p:sp>
        <p:nvSpPr>
          <p:cNvPr id="9" name="Textfeld 8"/>
          <p:cNvSpPr txBox="1"/>
          <p:nvPr/>
        </p:nvSpPr>
        <p:spPr>
          <a:xfrm>
            <a:off x="7452320" y="1988840"/>
            <a:ext cx="864096" cy="369332"/>
          </a:xfrm>
          <a:prstGeom prst="rect">
            <a:avLst/>
          </a:prstGeom>
          <a:noFill/>
        </p:spPr>
        <p:txBody>
          <a:bodyPr wrap="square" rtlCol="0">
            <a:spAutoFit/>
          </a:bodyPr>
          <a:lstStyle/>
          <a:p>
            <a:r>
              <a:rPr lang="de-DE" dirty="0" smtClean="0"/>
              <a:t>Antrag</a:t>
            </a:r>
            <a:endParaRPr lang="de-DE" dirty="0"/>
          </a:p>
        </p:txBody>
      </p:sp>
      <p:sp>
        <p:nvSpPr>
          <p:cNvPr id="10" name="Rechteck 9"/>
          <p:cNvSpPr/>
          <p:nvPr/>
        </p:nvSpPr>
        <p:spPr>
          <a:xfrm>
            <a:off x="7308304" y="1900972"/>
            <a:ext cx="914400" cy="375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Antrag</a:t>
            </a:r>
            <a:endParaRPr lang="de-DE"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
        <p:nvSpPr>
          <p:cNvPr id="11" name="Rechteck 10"/>
          <p:cNvSpPr/>
          <p:nvPr/>
        </p:nvSpPr>
        <p:spPr>
          <a:xfrm>
            <a:off x="6537920" y="2508394"/>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2" name="Rechteck 11"/>
          <p:cNvSpPr/>
          <p:nvPr/>
        </p:nvSpPr>
        <p:spPr>
          <a:xfrm>
            <a:off x="6393904" y="3429000"/>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3" name="Rechteck 12"/>
          <p:cNvSpPr/>
          <p:nvPr/>
        </p:nvSpPr>
        <p:spPr>
          <a:xfrm>
            <a:off x="7236296" y="4725144"/>
            <a:ext cx="9144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4" name="Rechteck 13"/>
          <p:cNvSpPr/>
          <p:nvPr/>
        </p:nvSpPr>
        <p:spPr>
          <a:xfrm>
            <a:off x="6851104" y="5410944"/>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5" name="Rechteck 14"/>
          <p:cNvSpPr/>
          <p:nvPr/>
        </p:nvSpPr>
        <p:spPr>
          <a:xfrm>
            <a:off x="7524328" y="3551312"/>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5" name="Rechteck 4"/>
          <p:cNvSpPr/>
          <p:nvPr/>
        </p:nvSpPr>
        <p:spPr>
          <a:xfrm>
            <a:off x="5004048" y="1844824"/>
            <a:ext cx="1080120" cy="420782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dirty="0" smtClean="0"/>
              <a:t>Förder-voraus-setzung der Richtlinie</a:t>
            </a:r>
            <a:endParaRPr lang="de-DE" dirty="0"/>
          </a:p>
        </p:txBody>
      </p:sp>
      <p:sp>
        <p:nvSpPr>
          <p:cNvPr id="8" name="Pfeil nach links 7"/>
          <p:cNvSpPr/>
          <p:nvPr/>
        </p:nvSpPr>
        <p:spPr>
          <a:xfrm>
            <a:off x="4355976" y="2070850"/>
            <a:ext cx="2808311" cy="7290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Pfeil nach links 15"/>
          <p:cNvSpPr/>
          <p:nvPr/>
        </p:nvSpPr>
        <p:spPr>
          <a:xfrm>
            <a:off x="5346086" y="4815154"/>
            <a:ext cx="1746194" cy="9001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links 16"/>
          <p:cNvSpPr/>
          <p:nvPr/>
        </p:nvSpPr>
        <p:spPr>
          <a:xfrm>
            <a:off x="6228184" y="2508394"/>
            <a:ext cx="16572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Pfeil nach links 17"/>
          <p:cNvSpPr/>
          <p:nvPr/>
        </p:nvSpPr>
        <p:spPr>
          <a:xfrm>
            <a:off x="6156176" y="3551312"/>
            <a:ext cx="154868"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Nach rechts gekrümmter Pfeil 18"/>
          <p:cNvSpPr/>
          <p:nvPr/>
        </p:nvSpPr>
        <p:spPr>
          <a:xfrm>
            <a:off x="6228184" y="5517232"/>
            <a:ext cx="504056" cy="53541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6" name="Fensterinhalt vertikal verschieben 5"/>
          <p:cNvSpPr/>
          <p:nvPr/>
        </p:nvSpPr>
        <p:spPr>
          <a:xfrm>
            <a:off x="2009764" y="1910291"/>
            <a:ext cx="2088232" cy="1958434"/>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Bessere Nutzung der Finanzmittel</a:t>
            </a:r>
            <a:endParaRPr lang="de-DE" dirty="0"/>
          </a:p>
        </p:txBody>
      </p:sp>
      <p:sp>
        <p:nvSpPr>
          <p:cNvPr id="20" name="Fensterinhalt horizontal verschieben 19"/>
          <p:cNvSpPr/>
          <p:nvPr/>
        </p:nvSpPr>
        <p:spPr>
          <a:xfrm>
            <a:off x="1979712" y="3948735"/>
            <a:ext cx="2952328" cy="2103911"/>
          </a:xfrm>
          <a:prstGeom prst="horizontalScroll">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b="1" dirty="0">
                <a:solidFill>
                  <a:srgbClr val="FF0000"/>
                </a:solidFill>
              </a:rPr>
              <a:t>Ausrichtung der Maßnahmen im Einklang mit den Prioritäten der Union für die Entwicklung des ländlichen Raums </a:t>
            </a:r>
            <a:endParaRPr lang="de-DE" dirty="0"/>
          </a:p>
        </p:txBody>
      </p:sp>
    </p:spTree>
    <p:extLst>
      <p:ext uri="{BB962C8B-B14F-4D97-AF65-F5344CB8AC3E}">
        <p14:creationId xmlns:p14="http://schemas.microsoft.com/office/powerpoint/2010/main" val="366314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77888"/>
            <a:ext cx="8229600" cy="62880"/>
          </a:xfrm>
        </p:spPr>
        <p:txBody>
          <a:bodyPr/>
          <a:lstStyle/>
          <a:p>
            <a:endParaRPr lang="de-DE" dirty="0"/>
          </a:p>
        </p:txBody>
      </p:sp>
      <p:sp>
        <p:nvSpPr>
          <p:cNvPr id="4" name="Textfeld 3"/>
          <p:cNvSpPr txBox="1"/>
          <p:nvPr/>
        </p:nvSpPr>
        <p:spPr>
          <a:xfrm>
            <a:off x="539552" y="2780928"/>
            <a:ext cx="720080" cy="369332"/>
          </a:xfrm>
          <a:prstGeom prst="rect">
            <a:avLst/>
          </a:prstGeom>
          <a:noFill/>
        </p:spPr>
        <p:txBody>
          <a:bodyPr wrap="square" rtlCol="0">
            <a:spAutoFit/>
          </a:bodyPr>
          <a:lstStyle/>
          <a:p>
            <a:endParaRPr lang="de-DE" dirty="0"/>
          </a:p>
        </p:txBody>
      </p:sp>
      <p:sp>
        <p:nvSpPr>
          <p:cNvPr id="7" name="Rechteck 6"/>
          <p:cNvSpPr/>
          <p:nvPr/>
        </p:nvSpPr>
        <p:spPr>
          <a:xfrm rot="10800000" flipV="1">
            <a:off x="719572" y="1844824"/>
            <a:ext cx="1080120" cy="420782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EPLR</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Inhaltsplatzhalter 2"/>
          <p:cNvSpPr>
            <a:spLocks noGrp="1"/>
          </p:cNvSpPr>
          <p:nvPr>
            <p:ph idx="1"/>
          </p:nvPr>
        </p:nvSpPr>
        <p:spPr>
          <a:xfrm>
            <a:off x="457200" y="1484784"/>
            <a:ext cx="8229600" cy="4641379"/>
          </a:xfrm>
        </p:spPr>
        <p:txBody>
          <a:bodyPr/>
          <a:lstStyle/>
          <a:p>
            <a:pPr marL="0" indent="0">
              <a:buNone/>
            </a:pPr>
            <a:endParaRPr lang="de-DE" dirty="0"/>
          </a:p>
        </p:txBody>
      </p:sp>
      <p:sp>
        <p:nvSpPr>
          <p:cNvPr id="9" name="Textfeld 8"/>
          <p:cNvSpPr txBox="1"/>
          <p:nvPr/>
        </p:nvSpPr>
        <p:spPr>
          <a:xfrm>
            <a:off x="7452320" y="1988840"/>
            <a:ext cx="864096" cy="369332"/>
          </a:xfrm>
          <a:prstGeom prst="rect">
            <a:avLst/>
          </a:prstGeom>
          <a:noFill/>
        </p:spPr>
        <p:txBody>
          <a:bodyPr wrap="square" rtlCol="0">
            <a:spAutoFit/>
          </a:bodyPr>
          <a:lstStyle/>
          <a:p>
            <a:r>
              <a:rPr lang="de-DE" dirty="0" smtClean="0"/>
              <a:t>Antrag</a:t>
            </a:r>
            <a:endParaRPr lang="de-DE" dirty="0"/>
          </a:p>
        </p:txBody>
      </p:sp>
      <p:sp>
        <p:nvSpPr>
          <p:cNvPr id="10" name="Rechteck 9"/>
          <p:cNvSpPr/>
          <p:nvPr/>
        </p:nvSpPr>
        <p:spPr>
          <a:xfrm>
            <a:off x="7308304" y="1900972"/>
            <a:ext cx="914400" cy="375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Antrag</a:t>
            </a:r>
            <a:endParaRPr lang="de-DE"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
        <p:nvSpPr>
          <p:cNvPr id="11" name="Rechteck 10"/>
          <p:cNvSpPr/>
          <p:nvPr/>
        </p:nvSpPr>
        <p:spPr>
          <a:xfrm>
            <a:off x="6537920" y="2508394"/>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2" name="Rechteck 11"/>
          <p:cNvSpPr/>
          <p:nvPr/>
        </p:nvSpPr>
        <p:spPr>
          <a:xfrm>
            <a:off x="6393904" y="3429000"/>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3" name="Rechteck 12"/>
          <p:cNvSpPr/>
          <p:nvPr/>
        </p:nvSpPr>
        <p:spPr>
          <a:xfrm>
            <a:off x="7236296" y="4725144"/>
            <a:ext cx="9144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4" name="Rechteck 13"/>
          <p:cNvSpPr/>
          <p:nvPr/>
        </p:nvSpPr>
        <p:spPr>
          <a:xfrm>
            <a:off x="6851104" y="5410944"/>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5" name="Rechteck 14"/>
          <p:cNvSpPr/>
          <p:nvPr/>
        </p:nvSpPr>
        <p:spPr>
          <a:xfrm>
            <a:off x="7524328" y="3551312"/>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5" name="Rechteck 4"/>
          <p:cNvSpPr/>
          <p:nvPr/>
        </p:nvSpPr>
        <p:spPr>
          <a:xfrm>
            <a:off x="5004048" y="1844824"/>
            <a:ext cx="1080120" cy="420782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dirty="0" smtClean="0"/>
              <a:t>Förder-voraus-setzung der Richtlinie</a:t>
            </a:r>
            <a:endParaRPr lang="de-DE" dirty="0"/>
          </a:p>
        </p:txBody>
      </p:sp>
      <p:sp>
        <p:nvSpPr>
          <p:cNvPr id="8" name="Pfeil nach links 7"/>
          <p:cNvSpPr/>
          <p:nvPr/>
        </p:nvSpPr>
        <p:spPr>
          <a:xfrm>
            <a:off x="4854206" y="1997950"/>
            <a:ext cx="2310081" cy="14580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Pfeil nach links 15"/>
          <p:cNvSpPr/>
          <p:nvPr/>
        </p:nvSpPr>
        <p:spPr>
          <a:xfrm>
            <a:off x="2151202" y="4636240"/>
            <a:ext cx="4843917" cy="26892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links 16"/>
          <p:cNvSpPr/>
          <p:nvPr/>
        </p:nvSpPr>
        <p:spPr>
          <a:xfrm>
            <a:off x="1403648" y="2508394"/>
            <a:ext cx="4990256"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Pfeil nach links 17"/>
          <p:cNvSpPr/>
          <p:nvPr/>
        </p:nvSpPr>
        <p:spPr>
          <a:xfrm>
            <a:off x="6156176" y="3551312"/>
            <a:ext cx="154868"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Nach rechts gekrümmter Pfeil 18"/>
          <p:cNvSpPr/>
          <p:nvPr/>
        </p:nvSpPr>
        <p:spPr>
          <a:xfrm>
            <a:off x="6228184" y="5517232"/>
            <a:ext cx="504056" cy="53541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21" name="Rechteck 20"/>
          <p:cNvSpPr/>
          <p:nvPr/>
        </p:nvSpPr>
        <p:spPr>
          <a:xfrm>
            <a:off x="2411760" y="1900972"/>
            <a:ext cx="1109591" cy="415167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Auswahl-kriterien</a:t>
            </a:r>
            <a:endParaRPr lang="de-DE" dirty="0"/>
          </a:p>
        </p:txBody>
      </p:sp>
    </p:spTree>
    <p:extLst>
      <p:ext uri="{BB962C8B-B14F-4D97-AF65-F5344CB8AC3E}">
        <p14:creationId xmlns:p14="http://schemas.microsoft.com/office/powerpoint/2010/main" val="28169859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77888"/>
            <a:ext cx="8229600" cy="62880"/>
          </a:xfrm>
        </p:spPr>
        <p:txBody>
          <a:bodyPr/>
          <a:lstStyle/>
          <a:p>
            <a:endParaRPr lang="de-DE" dirty="0"/>
          </a:p>
        </p:txBody>
      </p:sp>
      <p:sp>
        <p:nvSpPr>
          <p:cNvPr id="4" name="Textfeld 3"/>
          <p:cNvSpPr txBox="1"/>
          <p:nvPr/>
        </p:nvSpPr>
        <p:spPr>
          <a:xfrm>
            <a:off x="539552" y="2780928"/>
            <a:ext cx="720080" cy="369332"/>
          </a:xfrm>
          <a:prstGeom prst="rect">
            <a:avLst/>
          </a:prstGeom>
          <a:noFill/>
        </p:spPr>
        <p:txBody>
          <a:bodyPr wrap="square" rtlCol="0">
            <a:spAutoFit/>
          </a:bodyPr>
          <a:lstStyle/>
          <a:p>
            <a:endParaRPr lang="de-DE" dirty="0"/>
          </a:p>
        </p:txBody>
      </p:sp>
      <p:sp>
        <p:nvSpPr>
          <p:cNvPr id="7" name="Rechteck 6"/>
          <p:cNvSpPr/>
          <p:nvPr/>
        </p:nvSpPr>
        <p:spPr>
          <a:xfrm rot="10800000" flipV="1">
            <a:off x="719572" y="1844824"/>
            <a:ext cx="1080120" cy="420782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EPLR</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Inhaltsplatzhalter 2"/>
          <p:cNvSpPr>
            <a:spLocks noGrp="1"/>
          </p:cNvSpPr>
          <p:nvPr>
            <p:ph idx="1"/>
          </p:nvPr>
        </p:nvSpPr>
        <p:spPr>
          <a:xfrm>
            <a:off x="457200" y="1484784"/>
            <a:ext cx="8229600" cy="4641379"/>
          </a:xfrm>
        </p:spPr>
        <p:txBody>
          <a:bodyPr/>
          <a:lstStyle/>
          <a:p>
            <a:pPr marL="0" indent="0">
              <a:buNone/>
            </a:pPr>
            <a:endParaRPr lang="de-DE" dirty="0"/>
          </a:p>
        </p:txBody>
      </p:sp>
      <p:sp>
        <p:nvSpPr>
          <p:cNvPr id="9" name="Textfeld 8"/>
          <p:cNvSpPr txBox="1"/>
          <p:nvPr/>
        </p:nvSpPr>
        <p:spPr>
          <a:xfrm>
            <a:off x="7452320" y="1988840"/>
            <a:ext cx="864096" cy="369332"/>
          </a:xfrm>
          <a:prstGeom prst="rect">
            <a:avLst/>
          </a:prstGeom>
          <a:noFill/>
        </p:spPr>
        <p:txBody>
          <a:bodyPr wrap="square" rtlCol="0">
            <a:spAutoFit/>
          </a:bodyPr>
          <a:lstStyle/>
          <a:p>
            <a:r>
              <a:rPr lang="de-DE" dirty="0" smtClean="0"/>
              <a:t>Antrag</a:t>
            </a:r>
            <a:endParaRPr lang="de-DE" dirty="0"/>
          </a:p>
        </p:txBody>
      </p:sp>
      <p:sp>
        <p:nvSpPr>
          <p:cNvPr id="10" name="Rechteck 9"/>
          <p:cNvSpPr/>
          <p:nvPr/>
        </p:nvSpPr>
        <p:spPr>
          <a:xfrm>
            <a:off x="7308304" y="1900972"/>
            <a:ext cx="914400" cy="375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rPr>
              <a:t>Antrag</a:t>
            </a:r>
            <a:endParaRPr lang="de-DE"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
        <p:nvSpPr>
          <p:cNvPr id="11" name="Rechteck 10"/>
          <p:cNvSpPr/>
          <p:nvPr/>
        </p:nvSpPr>
        <p:spPr>
          <a:xfrm>
            <a:off x="6537920" y="2508394"/>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2" name="Rechteck 11"/>
          <p:cNvSpPr/>
          <p:nvPr/>
        </p:nvSpPr>
        <p:spPr>
          <a:xfrm>
            <a:off x="6393904" y="3429000"/>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3" name="Rechteck 12"/>
          <p:cNvSpPr/>
          <p:nvPr/>
        </p:nvSpPr>
        <p:spPr>
          <a:xfrm>
            <a:off x="7236296" y="4725144"/>
            <a:ext cx="9144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4" name="Rechteck 13"/>
          <p:cNvSpPr/>
          <p:nvPr/>
        </p:nvSpPr>
        <p:spPr>
          <a:xfrm>
            <a:off x="6851104" y="5410944"/>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15" name="Rechteck 14"/>
          <p:cNvSpPr/>
          <p:nvPr/>
        </p:nvSpPr>
        <p:spPr>
          <a:xfrm>
            <a:off x="7524328" y="3551312"/>
            <a:ext cx="914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Antrag</a:t>
            </a:r>
            <a:endParaRPr lang="de-DE" dirty="0"/>
          </a:p>
        </p:txBody>
      </p:sp>
      <p:sp>
        <p:nvSpPr>
          <p:cNvPr id="5" name="Rechteck 4"/>
          <p:cNvSpPr/>
          <p:nvPr/>
        </p:nvSpPr>
        <p:spPr>
          <a:xfrm>
            <a:off x="5004048" y="1844824"/>
            <a:ext cx="1080120" cy="420782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dirty="0" smtClean="0"/>
              <a:t>Förder-voraus-setzung der Richtlinie</a:t>
            </a:r>
            <a:endParaRPr lang="de-DE" dirty="0"/>
          </a:p>
        </p:txBody>
      </p:sp>
      <p:sp>
        <p:nvSpPr>
          <p:cNvPr id="8" name="Pfeil nach links 7"/>
          <p:cNvSpPr/>
          <p:nvPr/>
        </p:nvSpPr>
        <p:spPr>
          <a:xfrm>
            <a:off x="4854206" y="1997950"/>
            <a:ext cx="2310081" cy="14580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Pfeil nach links 15"/>
          <p:cNvSpPr/>
          <p:nvPr/>
        </p:nvSpPr>
        <p:spPr>
          <a:xfrm>
            <a:off x="2151202" y="4636240"/>
            <a:ext cx="4843917" cy="26892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links 16"/>
          <p:cNvSpPr/>
          <p:nvPr/>
        </p:nvSpPr>
        <p:spPr>
          <a:xfrm>
            <a:off x="1403648" y="2508394"/>
            <a:ext cx="4990256"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Pfeil nach links 17"/>
          <p:cNvSpPr/>
          <p:nvPr/>
        </p:nvSpPr>
        <p:spPr>
          <a:xfrm>
            <a:off x="6156176" y="3551312"/>
            <a:ext cx="154868"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Nach rechts gekrümmter Pfeil 18"/>
          <p:cNvSpPr/>
          <p:nvPr/>
        </p:nvSpPr>
        <p:spPr>
          <a:xfrm>
            <a:off x="6228184" y="5517232"/>
            <a:ext cx="504056" cy="53541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21" name="Rechteck 20"/>
          <p:cNvSpPr/>
          <p:nvPr/>
        </p:nvSpPr>
        <p:spPr>
          <a:xfrm>
            <a:off x="2411760" y="1900972"/>
            <a:ext cx="1109591" cy="415167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Auswahl-kriterien</a:t>
            </a:r>
            <a:endParaRPr lang="de-DE" dirty="0"/>
          </a:p>
        </p:txBody>
      </p:sp>
      <p:sp>
        <p:nvSpPr>
          <p:cNvPr id="23" name="180-Grad-Pfeil 22"/>
          <p:cNvSpPr/>
          <p:nvPr/>
        </p:nvSpPr>
        <p:spPr>
          <a:xfrm rot="10800000">
            <a:off x="1003613" y="4149080"/>
            <a:ext cx="7816858" cy="2212560"/>
          </a:xfrm>
          <a:prstGeom prst="uturnArrow">
            <a:avLst>
              <a:gd name="adj1" fmla="val 21815"/>
              <a:gd name="adj2" fmla="val 25000"/>
              <a:gd name="adj3" fmla="val 25000"/>
              <a:gd name="adj4" fmla="val 43750"/>
              <a:gd name="adj5"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24" name="Gewitterblitz 23"/>
          <p:cNvSpPr/>
          <p:nvPr/>
        </p:nvSpPr>
        <p:spPr>
          <a:xfrm>
            <a:off x="4067944" y="5639544"/>
            <a:ext cx="844098" cy="957808"/>
          </a:xfrm>
          <a:prstGeom prst="lightningBol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8525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80">
                                          <p:stCondLst>
                                            <p:cond delay="0"/>
                                          </p:stCondLst>
                                        </p:cTn>
                                        <p:tgtEl>
                                          <p:spTgt spid="24"/>
                                        </p:tgtEl>
                                      </p:cBhvr>
                                    </p:animEffect>
                                    <p:anim calcmode="lin" valueType="num">
                                      <p:cBhvr>
                                        <p:cTn id="8"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13" dur="26">
                                          <p:stCondLst>
                                            <p:cond delay="650"/>
                                          </p:stCondLst>
                                        </p:cTn>
                                        <p:tgtEl>
                                          <p:spTgt spid="24"/>
                                        </p:tgtEl>
                                      </p:cBhvr>
                                      <p:to x="100000" y="60000"/>
                                    </p:animScale>
                                    <p:animScale>
                                      <p:cBhvr>
                                        <p:cTn id="14" dur="166" decel="50000">
                                          <p:stCondLst>
                                            <p:cond delay="676"/>
                                          </p:stCondLst>
                                        </p:cTn>
                                        <p:tgtEl>
                                          <p:spTgt spid="24"/>
                                        </p:tgtEl>
                                      </p:cBhvr>
                                      <p:to x="100000" y="100000"/>
                                    </p:animScale>
                                    <p:animScale>
                                      <p:cBhvr>
                                        <p:cTn id="15" dur="26">
                                          <p:stCondLst>
                                            <p:cond delay="1312"/>
                                          </p:stCondLst>
                                        </p:cTn>
                                        <p:tgtEl>
                                          <p:spTgt spid="24"/>
                                        </p:tgtEl>
                                      </p:cBhvr>
                                      <p:to x="100000" y="80000"/>
                                    </p:animScale>
                                    <p:animScale>
                                      <p:cBhvr>
                                        <p:cTn id="16" dur="166" decel="50000">
                                          <p:stCondLst>
                                            <p:cond delay="1338"/>
                                          </p:stCondLst>
                                        </p:cTn>
                                        <p:tgtEl>
                                          <p:spTgt spid="24"/>
                                        </p:tgtEl>
                                      </p:cBhvr>
                                      <p:to x="100000" y="100000"/>
                                    </p:animScale>
                                    <p:animScale>
                                      <p:cBhvr>
                                        <p:cTn id="17" dur="26">
                                          <p:stCondLst>
                                            <p:cond delay="1642"/>
                                          </p:stCondLst>
                                        </p:cTn>
                                        <p:tgtEl>
                                          <p:spTgt spid="24"/>
                                        </p:tgtEl>
                                      </p:cBhvr>
                                      <p:to x="100000" y="90000"/>
                                    </p:animScale>
                                    <p:animScale>
                                      <p:cBhvr>
                                        <p:cTn id="18" dur="166" decel="50000">
                                          <p:stCondLst>
                                            <p:cond delay="1668"/>
                                          </p:stCondLst>
                                        </p:cTn>
                                        <p:tgtEl>
                                          <p:spTgt spid="24"/>
                                        </p:tgtEl>
                                      </p:cBhvr>
                                      <p:to x="100000" y="100000"/>
                                    </p:animScale>
                                    <p:animScale>
                                      <p:cBhvr>
                                        <p:cTn id="19" dur="26">
                                          <p:stCondLst>
                                            <p:cond delay="1808"/>
                                          </p:stCondLst>
                                        </p:cTn>
                                        <p:tgtEl>
                                          <p:spTgt spid="24"/>
                                        </p:tgtEl>
                                      </p:cBhvr>
                                      <p:to x="100000" y="95000"/>
                                    </p:animScale>
                                    <p:animScale>
                                      <p:cBhvr>
                                        <p:cTn id="20" dur="166" decel="50000">
                                          <p:stCondLst>
                                            <p:cond delay="1834"/>
                                          </p:stCondLst>
                                        </p:cTn>
                                        <p:tgtEl>
                                          <p:spTgt spid="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277888"/>
            <a:ext cx="8229600" cy="638944"/>
          </a:xfrm>
        </p:spPr>
        <p:txBody>
          <a:bodyPr/>
          <a:lstStyle/>
          <a:p>
            <a:r>
              <a:rPr lang="de-DE" dirty="0" smtClean="0"/>
              <a:t>Anwendung von Auswahlkriterien</a:t>
            </a:r>
            <a:endParaRPr lang="de-DE" dirty="0"/>
          </a:p>
        </p:txBody>
      </p:sp>
      <p:sp>
        <p:nvSpPr>
          <p:cNvPr id="3" name="Inhaltsplatzhalter 2"/>
          <p:cNvSpPr>
            <a:spLocks noGrp="1"/>
          </p:cNvSpPr>
          <p:nvPr>
            <p:ph idx="1"/>
          </p:nvPr>
        </p:nvSpPr>
        <p:spPr/>
        <p:txBody>
          <a:bodyPr/>
          <a:lstStyle/>
          <a:p>
            <a:pPr marL="0" indent="0">
              <a:buNone/>
            </a:pPr>
            <a:r>
              <a:rPr lang="de-DE" dirty="0"/>
              <a:t>Die Anwendung der Auswahlkriterien erfolgt auch in Fällen, in denen das verfügbare Budget ausreichend ist oder größer ist als die Nachfrage nach Förderung. </a:t>
            </a:r>
            <a:endParaRPr lang="de-DE" dirty="0" smtClean="0"/>
          </a:p>
          <a:p>
            <a:pPr marL="0" indent="0">
              <a:buNone/>
            </a:pPr>
            <a:endParaRPr lang="de-DE" dirty="0" smtClean="0"/>
          </a:p>
          <a:p>
            <a:pPr marL="0" indent="0">
              <a:buNone/>
            </a:pPr>
            <a:r>
              <a:rPr lang="de-DE" dirty="0" smtClean="0"/>
              <a:t>Auswahlkriterien sind daher:</a:t>
            </a:r>
            <a:endParaRPr lang="de-DE" dirty="0"/>
          </a:p>
          <a:p>
            <a:r>
              <a:rPr lang="de-DE" dirty="0" smtClean="0"/>
              <a:t>kein reines Finanzsteuerungsinstrument  sondern</a:t>
            </a:r>
          </a:p>
          <a:p>
            <a:r>
              <a:rPr lang="de-DE" dirty="0" smtClean="0"/>
              <a:t>Qualitative Bewertung des Beitrages eines Projektes zu den Programmzielen (Schwellenwert) </a:t>
            </a:r>
          </a:p>
          <a:p>
            <a:pPr marL="0" indent="0">
              <a:buNone/>
            </a:pPr>
            <a:endParaRPr lang="de-DE" dirty="0"/>
          </a:p>
        </p:txBody>
      </p:sp>
    </p:spTree>
    <p:extLst>
      <p:ext uri="{BB962C8B-B14F-4D97-AF65-F5344CB8AC3E}">
        <p14:creationId xmlns:p14="http://schemas.microsoft.com/office/powerpoint/2010/main" val="2666979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1196753"/>
            <a:ext cx="7772400" cy="792087"/>
          </a:xfrm>
        </p:spPr>
        <p:txBody>
          <a:bodyPr/>
          <a:lstStyle/>
          <a:p>
            <a:r>
              <a:rPr lang="de-DE" dirty="0">
                <a:latin typeface="Arial" charset="0"/>
                <a:cs typeface="Arial" charset="0"/>
              </a:rPr>
              <a:t>Tagesordnung</a:t>
            </a:r>
            <a:endParaRPr lang="de-DE" dirty="0"/>
          </a:p>
        </p:txBody>
      </p:sp>
      <p:sp>
        <p:nvSpPr>
          <p:cNvPr id="4" name="Untertitel 2"/>
          <p:cNvSpPr>
            <a:spLocks noGrp="1"/>
          </p:cNvSpPr>
          <p:nvPr>
            <p:ph type="subTitle" idx="1"/>
          </p:nvPr>
        </p:nvSpPr>
        <p:spPr>
          <a:xfrm>
            <a:off x="323528" y="2060848"/>
            <a:ext cx="8640960" cy="4464496"/>
          </a:xfrm>
        </p:spPr>
        <p:txBody>
          <a:bodyPr/>
          <a:lstStyle/>
          <a:p>
            <a:pPr algn="l"/>
            <a:r>
              <a:rPr lang="de-DE" dirty="0">
                <a:solidFill>
                  <a:schemeClr val="tx1"/>
                </a:solidFill>
                <a:latin typeface="Arial" charset="0"/>
                <a:cs typeface="Arial" charset="0"/>
              </a:rPr>
              <a:t>TOP 1	</a:t>
            </a:r>
            <a:r>
              <a:rPr lang="de-DE" dirty="0" smtClean="0">
                <a:solidFill>
                  <a:schemeClr val="tx1"/>
                </a:solidFill>
                <a:latin typeface="Arial" charset="0"/>
                <a:cs typeface="Arial" charset="0"/>
              </a:rPr>
              <a:t>Begrüßung</a:t>
            </a:r>
            <a:endParaRPr lang="de-DE" dirty="0">
              <a:solidFill>
                <a:schemeClr val="tx1"/>
              </a:solidFill>
              <a:latin typeface="Arial" charset="0"/>
              <a:cs typeface="Arial" charset="0"/>
            </a:endParaRPr>
          </a:p>
          <a:p>
            <a:pPr algn="l"/>
            <a:endParaRPr lang="de-DE" dirty="0">
              <a:solidFill>
                <a:schemeClr val="tx1"/>
              </a:solidFill>
              <a:latin typeface="Arial" charset="0"/>
              <a:cs typeface="Arial" charset="0"/>
            </a:endParaRPr>
          </a:p>
          <a:p>
            <a:pPr algn="l"/>
            <a:r>
              <a:rPr lang="de-DE" dirty="0">
                <a:solidFill>
                  <a:schemeClr val="tx1"/>
                </a:solidFill>
                <a:latin typeface="Arial" charset="0"/>
                <a:cs typeface="Arial" charset="0"/>
              </a:rPr>
              <a:t>TOP 2	</a:t>
            </a:r>
            <a:r>
              <a:rPr lang="de-DE" dirty="0" smtClean="0">
                <a:solidFill>
                  <a:schemeClr val="tx1"/>
                </a:solidFill>
                <a:latin typeface="Arial" charset="0"/>
                <a:cs typeface="Arial" charset="0"/>
              </a:rPr>
              <a:t>EPLR-Genehmigung</a:t>
            </a:r>
            <a:endParaRPr lang="de-DE" dirty="0">
              <a:solidFill>
                <a:schemeClr val="tx1"/>
              </a:solidFill>
              <a:latin typeface="Arial" charset="0"/>
              <a:cs typeface="Arial" charset="0"/>
            </a:endParaRPr>
          </a:p>
          <a:p>
            <a:pPr algn="l"/>
            <a:endParaRPr lang="de-DE" dirty="0">
              <a:solidFill>
                <a:schemeClr val="tx1"/>
              </a:solidFill>
              <a:latin typeface="Arial" charset="0"/>
              <a:cs typeface="Arial" charset="0"/>
            </a:endParaRPr>
          </a:p>
          <a:p>
            <a:pPr algn="l"/>
            <a:r>
              <a:rPr lang="de-DE" dirty="0">
                <a:solidFill>
                  <a:schemeClr val="tx1"/>
                </a:solidFill>
                <a:latin typeface="Arial" charset="0"/>
                <a:cs typeface="Arial" charset="0"/>
              </a:rPr>
              <a:t>TOP 3	</a:t>
            </a:r>
            <a:r>
              <a:rPr lang="de-DE" dirty="0" smtClean="0">
                <a:solidFill>
                  <a:schemeClr val="tx1"/>
                </a:solidFill>
                <a:latin typeface="Arial" charset="0"/>
                <a:cs typeface="Arial" charset="0"/>
              </a:rPr>
              <a:t>Konstituierung des Begleitausschusses</a:t>
            </a:r>
            <a:endParaRPr lang="de-DE" dirty="0">
              <a:solidFill>
                <a:schemeClr val="tx1"/>
              </a:solidFill>
              <a:latin typeface="Arial" charset="0"/>
              <a:cs typeface="Arial" charset="0"/>
            </a:endParaRPr>
          </a:p>
          <a:p>
            <a:pPr algn="l"/>
            <a:endParaRPr lang="de-DE" dirty="0">
              <a:solidFill>
                <a:schemeClr val="tx1"/>
              </a:solidFill>
              <a:latin typeface="Arial" charset="0"/>
              <a:cs typeface="Arial" charset="0"/>
            </a:endParaRPr>
          </a:p>
          <a:p>
            <a:pPr algn="l"/>
            <a:r>
              <a:rPr lang="de-DE" dirty="0">
                <a:solidFill>
                  <a:schemeClr val="tx1"/>
                </a:solidFill>
                <a:latin typeface="Arial" charset="0"/>
                <a:cs typeface="Arial" charset="0"/>
              </a:rPr>
              <a:t>TOP 4	</a:t>
            </a:r>
            <a:r>
              <a:rPr lang="de-DE" dirty="0" smtClean="0">
                <a:solidFill>
                  <a:schemeClr val="tx1"/>
                </a:solidFill>
                <a:latin typeface="Arial" charset="0"/>
                <a:cs typeface="Arial" charset="0"/>
              </a:rPr>
              <a:t>Verfahren für die Festlegung von Auswahlkriterien</a:t>
            </a:r>
          </a:p>
          <a:p>
            <a:pPr algn="l"/>
            <a:endParaRPr lang="de-DE" dirty="0">
              <a:solidFill>
                <a:schemeClr val="tx1"/>
              </a:solidFill>
              <a:latin typeface="Arial" charset="0"/>
              <a:cs typeface="Arial" charset="0"/>
            </a:endParaRPr>
          </a:p>
          <a:p>
            <a:pPr algn="l"/>
            <a:r>
              <a:rPr lang="de-DE" dirty="0" smtClean="0">
                <a:solidFill>
                  <a:schemeClr val="tx1"/>
                </a:solidFill>
                <a:latin typeface="Arial" charset="0"/>
                <a:cs typeface="Arial" charset="0"/>
              </a:rPr>
              <a:t>TOP 5	Information über die Informations- und PR-Strategie</a:t>
            </a:r>
          </a:p>
          <a:p>
            <a:pPr algn="l"/>
            <a:endParaRPr lang="de-DE" dirty="0" smtClean="0">
              <a:solidFill>
                <a:schemeClr val="tx1"/>
              </a:solidFill>
              <a:latin typeface="Arial" charset="0"/>
              <a:cs typeface="Arial" charset="0"/>
            </a:endParaRPr>
          </a:p>
          <a:p>
            <a:pPr algn="l"/>
            <a:r>
              <a:rPr lang="de-DE" dirty="0" smtClean="0">
                <a:solidFill>
                  <a:schemeClr val="tx1"/>
                </a:solidFill>
                <a:latin typeface="Arial" charset="0"/>
                <a:cs typeface="Arial" charset="0"/>
              </a:rPr>
              <a:t>TOP 6	Sonstiges</a:t>
            </a:r>
            <a:endParaRPr lang="de-DE" dirty="0">
              <a:solidFill>
                <a:schemeClr val="tx1"/>
              </a:solidFill>
              <a:latin typeface="Arial" charset="0"/>
              <a:cs typeface="Arial" charset="0"/>
            </a:endParaRPr>
          </a:p>
          <a:p>
            <a:endParaRPr lang="de-DE" dirty="0"/>
          </a:p>
        </p:txBody>
      </p:sp>
    </p:spTree>
    <p:extLst>
      <p:ext uri="{BB962C8B-B14F-4D97-AF65-F5344CB8AC3E}">
        <p14:creationId xmlns:p14="http://schemas.microsoft.com/office/powerpoint/2010/main" val="10232661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TOP 5</a:t>
            </a:r>
            <a:br>
              <a:rPr lang="de-DE" dirty="0" smtClean="0"/>
            </a:br>
            <a:r>
              <a:rPr lang="de-DE" sz="2000" dirty="0" smtClean="0"/>
              <a:t>Information über die Informations- und PR-Strategie</a:t>
            </a:r>
            <a:endParaRPr lang="de-DE" sz="2000" dirty="0"/>
          </a:p>
        </p:txBody>
      </p:sp>
      <p:sp>
        <p:nvSpPr>
          <p:cNvPr id="3" name="Inhaltsplatzhalter 2"/>
          <p:cNvSpPr>
            <a:spLocks noGrp="1"/>
          </p:cNvSpPr>
          <p:nvPr>
            <p:ph idx="1"/>
          </p:nvPr>
        </p:nvSpPr>
        <p:spPr/>
        <p:txBody>
          <a:bodyPr/>
          <a:lstStyle/>
          <a:p>
            <a:pPr marL="0" indent="0" algn="just">
              <a:spcAft>
                <a:spcPts val="0"/>
              </a:spcAft>
              <a:buNone/>
            </a:pPr>
            <a:r>
              <a:rPr lang="de-DE" dirty="0" smtClean="0">
                <a:latin typeface="Arial"/>
                <a:ea typeface="Calibri"/>
                <a:cs typeface="Times New Roman"/>
              </a:rPr>
              <a:t>Artikel </a:t>
            </a:r>
            <a:r>
              <a:rPr lang="de-DE" dirty="0">
                <a:latin typeface="Arial"/>
                <a:ea typeface="Calibri"/>
                <a:cs typeface="Times New Roman"/>
              </a:rPr>
              <a:t>13 der </a:t>
            </a:r>
            <a:r>
              <a:rPr lang="de-DE" dirty="0" smtClean="0">
                <a:latin typeface="Arial"/>
                <a:ea typeface="Calibri"/>
                <a:cs typeface="Times New Roman"/>
              </a:rPr>
              <a:t>DVO (EU</a:t>
            </a:r>
            <a:r>
              <a:rPr lang="de-DE" dirty="0">
                <a:latin typeface="Arial"/>
                <a:ea typeface="Calibri"/>
                <a:cs typeface="Times New Roman"/>
              </a:rPr>
              <a:t>) Nr. 808/2014 </a:t>
            </a:r>
            <a:r>
              <a:rPr lang="de-DE" dirty="0" err="1" smtClean="0">
                <a:latin typeface="Arial"/>
                <a:ea typeface="Calibri"/>
                <a:cs typeface="Times New Roman"/>
              </a:rPr>
              <a:t>i.V.m</a:t>
            </a:r>
            <a:r>
              <a:rPr lang="de-DE" dirty="0" smtClean="0">
                <a:latin typeface="Arial"/>
                <a:ea typeface="Calibri"/>
                <a:cs typeface="Times New Roman"/>
              </a:rPr>
              <a:t>. Anhang III</a:t>
            </a:r>
          </a:p>
          <a:p>
            <a:pPr marL="0" indent="0" algn="just">
              <a:spcAft>
                <a:spcPts val="0"/>
              </a:spcAft>
              <a:buNone/>
            </a:pPr>
            <a:endParaRPr lang="de-DE" dirty="0">
              <a:latin typeface="Arial"/>
              <a:ea typeface="Calibri"/>
              <a:cs typeface="Times New Roman"/>
            </a:endParaRPr>
          </a:p>
          <a:p>
            <a:pPr algn="just">
              <a:spcAft>
                <a:spcPts val="0"/>
              </a:spcAft>
            </a:pPr>
            <a:r>
              <a:rPr lang="de-DE" dirty="0" smtClean="0">
                <a:latin typeface="Arial"/>
                <a:ea typeface="Calibri"/>
                <a:cs typeface="Times New Roman"/>
              </a:rPr>
              <a:t>Verwaltungsbehörde legt dem </a:t>
            </a:r>
            <a:r>
              <a:rPr lang="de-DE" dirty="0">
                <a:latin typeface="Arial"/>
                <a:ea typeface="Calibri"/>
                <a:cs typeface="Times New Roman"/>
              </a:rPr>
              <a:t>Begleitausschuss eine </a:t>
            </a:r>
            <a:r>
              <a:rPr lang="de-DE" dirty="0" smtClean="0">
                <a:latin typeface="Arial"/>
                <a:ea typeface="Calibri"/>
                <a:cs typeface="Times New Roman"/>
              </a:rPr>
              <a:t>Informations- und PR-Strategie </a:t>
            </a:r>
            <a:r>
              <a:rPr lang="de-DE" dirty="0">
                <a:latin typeface="Arial"/>
                <a:ea typeface="Calibri"/>
                <a:cs typeface="Times New Roman"/>
              </a:rPr>
              <a:t>sowie jegliche Änderungen dieser Strategie vor. </a:t>
            </a:r>
            <a:endParaRPr lang="de-DE" dirty="0" smtClean="0">
              <a:latin typeface="Arial"/>
              <a:ea typeface="Calibri"/>
              <a:cs typeface="Times New Roman"/>
            </a:endParaRPr>
          </a:p>
          <a:p>
            <a:pPr algn="just">
              <a:spcAft>
                <a:spcPts val="0"/>
              </a:spcAft>
            </a:pPr>
            <a:r>
              <a:rPr lang="de-DE" dirty="0" smtClean="0">
                <a:latin typeface="Arial"/>
                <a:ea typeface="Calibri"/>
                <a:cs typeface="Times New Roman"/>
              </a:rPr>
              <a:t>Verwaltungsbehörde </a:t>
            </a:r>
            <a:r>
              <a:rPr lang="de-DE" dirty="0">
                <a:latin typeface="Arial"/>
                <a:ea typeface="Calibri"/>
                <a:cs typeface="Times New Roman"/>
              </a:rPr>
              <a:t>informiert den Begleitausschuss mindestens einmal jährlich über den Stand der Durchführung der </a:t>
            </a:r>
            <a:r>
              <a:rPr lang="de-DE" dirty="0" smtClean="0">
                <a:latin typeface="Arial"/>
                <a:ea typeface="Calibri"/>
                <a:cs typeface="Times New Roman"/>
              </a:rPr>
              <a:t>Strategie und über </a:t>
            </a:r>
            <a:r>
              <a:rPr lang="de-DE" dirty="0">
                <a:latin typeface="Arial"/>
                <a:ea typeface="Calibri"/>
                <a:cs typeface="Times New Roman"/>
              </a:rPr>
              <a:t>ihre Ergebnisanalyse </a:t>
            </a:r>
            <a:endParaRPr lang="de-DE" dirty="0" smtClean="0">
              <a:latin typeface="Arial"/>
              <a:ea typeface="Calibri"/>
              <a:cs typeface="Times New Roman"/>
            </a:endParaRPr>
          </a:p>
          <a:p>
            <a:pPr algn="just">
              <a:spcAft>
                <a:spcPts val="0"/>
              </a:spcAft>
            </a:pPr>
            <a:r>
              <a:rPr lang="de-DE" dirty="0">
                <a:solidFill>
                  <a:prstClr val="black"/>
                </a:solidFill>
                <a:latin typeface="Arial"/>
                <a:ea typeface="Calibri"/>
                <a:cs typeface="Times New Roman"/>
              </a:rPr>
              <a:t>Verwaltungsbehörde informiert den Begleitausschuss </a:t>
            </a:r>
            <a:r>
              <a:rPr lang="de-DE" dirty="0" smtClean="0">
                <a:latin typeface="Arial"/>
                <a:ea typeface="Calibri"/>
                <a:cs typeface="Times New Roman"/>
              </a:rPr>
              <a:t>über </a:t>
            </a:r>
            <a:r>
              <a:rPr lang="de-DE" dirty="0">
                <a:latin typeface="Arial"/>
                <a:ea typeface="Calibri"/>
                <a:cs typeface="Times New Roman"/>
              </a:rPr>
              <a:t>geplante Maßnahmen für das kommende Jahr.</a:t>
            </a:r>
            <a:endParaRPr lang="de-DE" sz="1200" dirty="0">
              <a:latin typeface="Calibri"/>
              <a:ea typeface="Calibri"/>
              <a:cs typeface="Times New Roman"/>
            </a:endParaRPr>
          </a:p>
          <a:p>
            <a:endParaRPr lang="de-DE" dirty="0"/>
          </a:p>
        </p:txBody>
      </p:sp>
    </p:spTree>
    <p:extLst>
      <p:ext uri="{BB962C8B-B14F-4D97-AF65-F5344CB8AC3E}">
        <p14:creationId xmlns:p14="http://schemas.microsoft.com/office/powerpoint/2010/main" val="17081587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TOP 5</a:t>
            </a:r>
            <a:br>
              <a:rPr lang="de-DE" dirty="0" smtClean="0"/>
            </a:br>
            <a:r>
              <a:rPr lang="de-DE" sz="2000" dirty="0" smtClean="0"/>
              <a:t>Information über die Informations- und PR-Strategie</a:t>
            </a:r>
            <a:endParaRPr lang="de-DE" sz="2000" dirty="0"/>
          </a:p>
        </p:txBody>
      </p:sp>
      <p:sp>
        <p:nvSpPr>
          <p:cNvPr id="3" name="Inhaltsplatzhalter 2"/>
          <p:cNvSpPr>
            <a:spLocks noGrp="1"/>
          </p:cNvSpPr>
          <p:nvPr>
            <p:ph idx="1"/>
          </p:nvPr>
        </p:nvSpPr>
        <p:spPr/>
        <p:txBody>
          <a:bodyPr/>
          <a:lstStyle/>
          <a:p>
            <a:pPr marL="0" indent="0">
              <a:buNone/>
            </a:pPr>
            <a:endParaRPr lang="de-DE" dirty="0" smtClean="0"/>
          </a:p>
          <a:p>
            <a:pPr marL="0" indent="0">
              <a:buNone/>
            </a:pPr>
            <a:r>
              <a:rPr lang="de-DE" dirty="0" smtClean="0"/>
              <a:t>Wesentliche Inhalte der Informations- und PR-Strategie</a:t>
            </a:r>
          </a:p>
          <a:p>
            <a:endParaRPr lang="de-DE" dirty="0"/>
          </a:p>
          <a:p>
            <a:r>
              <a:rPr lang="de-DE" dirty="0" smtClean="0"/>
              <a:t>Ziele und Zielgruppen</a:t>
            </a:r>
          </a:p>
          <a:p>
            <a:r>
              <a:rPr lang="de-DE" dirty="0" smtClean="0"/>
              <a:t>Grundsätzliche Informations- und PR-Maßnahmen</a:t>
            </a:r>
          </a:p>
          <a:p>
            <a:r>
              <a:rPr lang="de-DE" dirty="0" smtClean="0"/>
              <a:t>Einbindung des Begleitausschusses</a:t>
            </a:r>
          </a:p>
          <a:p>
            <a:r>
              <a:rPr lang="de-DE" dirty="0" smtClean="0"/>
              <a:t>Einbindung des Nationalen Netzwerkes für den ländlichen Raum</a:t>
            </a:r>
          </a:p>
          <a:p>
            <a:r>
              <a:rPr lang="de-DE" dirty="0" smtClean="0"/>
              <a:t>Bewertung der Strategie (Eigenbewertung und externe Bewertung)</a:t>
            </a:r>
          </a:p>
          <a:p>
            <a:r>
              <a:rPr lang="de-DE" dirty="0" smtClean="0"/>
              <a:t>Jährliche Vorausschau geplanter Maßnahmen</a:t>
            </a:r>
            <a:endParaRPr lang="de-DE" dirty="0"/>
          </a:p>
        </p:txBody>
      </p:sp>
    </p:spTree>
    <p:extLst>
      <p:ext uri="{BB962C8B-B14F-4D97-AF65-F5344CB8AC3E}">
        <p14:creationId xmlns:p14="http://schemas.microsoft.com/office/powerpoint/2010/main" val="38928525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TOP 6</a:t>
            </a:r>
            <a:br>
              <a:rPr lang="de-DE" dirty="0" smtClean="0"/>
            </a:br>
            <a:r>
              <a:rPr lang="de-DE" sz="2000" dirty="0" smtClean="0"/>
              <a:t>Sonstiges</a:t>
            </a:r>
            <a:endParaRPr lang="de-DE" sz="2000" dirty="0"/>
          </a:p>
        </p:txBody>
      </p:sp>
      <p:sp>
        <p:nvSpPr>
          <p:cNvPr id="3" name="Inhaltsplatzhalter 2"/>
          <p:cNvSpPr>
            <a:spLocks noGrp="1"/>
          </p:cNvSpPr>
          <p:nvPr>
            <p:ph idx="1"/>
          </p:nvPr>
        </p:nvSpPr>
        <p:spPr/>
        <p:txBody>
          <a:bodyPr/>
          <a:lstStyle/>
          <a:p>
            <a:endParaRPr lang="de-DE"/>
          </a:p>
        </p:txBody>
      </p:sp>
    </p:spTree>
    <p:extLst>
      <p:ext uri="{BB962C8B-B14F-4D97-AF65-F5344CB8AC3E}">
        <p14:creationId xmlns:p14="http://schemas.microsoft.com/office/powerpoint/2010/main" val="1932327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971600" y="1340768"/>
            <a:ext cx="7556376" cy="1512168"/>
          </a:xfrm>
        </p:spPr>
        <p:txBody>
          <a:bodyPr>
            <a:normAutofit/>
          </a:bodyPr>
          <a:lstStyle/>
          <a:p>
            <a:r>
              <a:rPr lang="de-DE" sz="3100" dirty="0" smtClean="0"/>
              <a:t>TOP 2 </a:t>
            </a:r>
            <a:r>
              <a:rPr lang="de-DE" sz="2800" b="1" dirty="0" smtClean="0"/>
              <a:t/>
            </a:r>
            <a:br>
              <a:rPr lang="de-DE" sz="2800" b="1" dirty="0" smtClean="0"/>
            </a:br>
            <a:r>
              <a:rPr lang="de-DE" sz="1800" dirty="0" smtClean="0">
                <a:latin typeface="Arial" charset="0"/>
                <a:cs typeface="Arial" charset="0"/>
              </a:rPr>
              <a:t>EPLR-Genehmigung</a:t>
            </a:r>
            <a:r>
              <a:rPr lang="de-DE" dirty="0" smtClean="0"/>
              <a:t> 	</a:t>
            </a:r>
            <a:endParaRPr lang="de-DE" dirty="0"/>
          </a:p>
        </p:txBody>
      </p:sp>
      <p:sp>
        <p:nvSpPr>
          <p:cNvPr id="3" name="Untertitel 2"/>
          <p:cNvSpPr>
            <a:spLocks noGrp="1"/>
          </p:cNvSpPr>
          <p:nvPr>
            <p:ph type="subTitle" idx="1"/>
          </p:nvPr>
        </p:nvSpPr>
        <p:spPr>
          <a:xfrm>
            <a:off x="899592" y="2996952"/>
            <a:ext cx="7920880" cy="2736304"/>
          </a:xfrm>
        </p:spPr>
        <p:txBody>
          <a:bodyPr/>
          <a:lstStyle/>
          <a:p>
            <a:pPr marL="285750" indent="-285750" algn="l">
              <a:buFont typeface="Arial" pitchFamily="34" charset="0"/>
              <a:buChar char="•"/>
            </a:pPr>
            <a:r>
              <a:rPr lang="de-DE" dirty="0" smtClean="0">
                <a:solidFill>
                  <a:schemeClr val="tx1"/>
                </a:solidFill>
              </a:rPr>
              <a:t>Abschluss des Konsultationsverfahrens mit Durchführungsbeschluss der Europäischen Kommission vom 26.05.2015</a:t>
            </a:r>
          </a:p>
          <a:p>
            <a:pPr algn="l"/>
            <a:endParaRPr lang="de-DE" dirty="0">
              <a:solidFill>
                <a:schemeClr val="tx1"/>
              </a:solidFill>
            </a:endParaRPr>
          </a:p>
          <a:p>
            <a:pPr marL="285750" indent="-285750" algn="l">
              <a:buFont typeface="Arial" pitchFamily="34" charset="0"/>
              <a:buChar char="•"/>
            </a:pPr>
            <a:r>
              <a:rPr lang="de-DE" dirty="0" smtClean="0">
                <a:solidFill>
                  <a:schemeClr val="tx1"/>
                </a:solidFill>
              </a:rPr>
              <a:t>Konsultation hat zu zahlreichen inhaltlichen Korrekturen, ergänzenden Erläuterungen und redaktionellen Änderungen geführt</a:t>
            </a:r>
          </a:p>
          <a:p>
            <a:pPr algn="l"/>
            <a:endParaRPr lang="de-DE" dirty="0" smtClean="0">
              <a:solidFill>
                <a:schemeClr val="tx1"/>
              </a:solidFill>
            </a:endParaRPr>
          </a:p>
          <a:p>
            <a:pPr algn="l"/>
            <a:r>
              <a:rPr lang="de-DE" dirty="0" smtClean="0">
                <a:solidFill>
                  <a:prstClr val="black"/>
                </a:solidFill>
                <a:sym typeface="Wingdings"/>
              </a:rPr>
              <a:t> Keine wesentlichen Änderungen der Maßnahmen- und Finanzstruktur</a:t>
            </a:r>
            <a:endParaRPr lang="de-DE" dirty="0">
              <a:solidFill>
                <a:schemeClr val="tx1"/>
              </a:solidFill>
            </a:endParaRPr>
          </a:p>
        </p:txBody>
      </p:sp>
    </p:spTree>
    <p:extLst>
      <p:ext uri="{BB962C8B-B14F-4D97-AF65-F5344CB8AC3E}">
        <p14:creationId xmlns:p14="http://schemas.microsoft.com/office/powerpoint/2010/main" val="3071282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TOP 2</a:t>
            </a:r>
            <a:br>
              <a:rPr lang="de-DE" dirty="0" smtClean="0"/>
            </a:br>
            <a:r>
              <a:rPr lang="de-DE" sz="2000" dirty="0" smtClean="0"/>
              <a:t>EPLR-Genehmigung</a:t>
            </a:r>
            <a:endParaRPr lang="de-DE" sz="2000" dirty="0"/>
          </a:p>
        </p:txBody>
      </p:sp>
      <p:sp>
        <p:nvSpPr>
          <p:cNvPr id="3" name="Inhaltsplatzhalter 2"/>
          <p:cNvSpPr>
            <a:spLocks noGrp="1"/>
          </p:cNvSpPr>
          <p:nvPr>
            <p:ph idx="1"/>
          </p:nvPr>
        </p:nvSpPr>
        <p:spPr>
          <a:xfrm>
            <a:off x="457200" y="2276872"/>
            <a:ext cx="8229600" cy="3849291"/>
          </a:xfrm>
        </p:spPr>
        <p:txBody>
          <a:bodyPr/>
          <a:lstStyle/>
          <a:p>
            <a:pPr marL="0" indent="0">
              <a:buNone/>
            </a:pPr>
            <a:endParaRPr lang="de-DE" b="1" dirty="0" smtClean="0">
              <a:solidFill>
                <a:schemeClr val="accent6">
                  <a:lumMod val="75000"/>
                </a:schemeClr>
              </a:solidFill>
            </a:endParaRPr>
          </a:p>
          <a:p>
            <a:pPr marL="0" indent="0">
              <a:buNone/>
            </a:pPr>
            <a:endParaRPr lang="de-DE" b="1" dirty="0">
              <a:solidFill>
                <a:schemeClr val="accent6">
                  <a:lumMod val="75000"/>
                </a:schemeClr>
              </a:solidFill>
            </a:endParaRPr>
          </a:p>
          <a:p>
            <a:pPr marL="0" indent="0">
              <a:buNone/>
            </a:pPr>
            <a:r>
              <a:rPr lang="de-DE" b="1" dirty="0" smtClean="0">
                <a:solidFill>
                  <a:schemeClr val="accent6">
                    <a:lumMod val="75000"/>
                  </a:schemeClr>
                </a:solidFill>
              </a:rPr>
              <a:t>Maßnahme </a:t>
            </a:r>
            <a:r>
              <a:rPr lang="de-DE" b="1" dirty="0" smtClean="0">
                <a:solidFill>
                  <a:schemeClr val="accent6">
                    <a:lumMod val="75000"/>
                  </a:schemeClr>
                </a:solidFill>
              </a:rPr>
              <a:t>(M01) – Wissenstransfer und Informationsmaßnahmen</a:t>
            </a:r>
          </a:p>
          <a:p>
            <a:endParaRPr lang="de-DE" dirty="0" smtClean="0"/>
          </a:p>
          <a:p>
            <a:pPr marL="0" indent="0">
              <a:buNone/>
            </a:pPr>
            <a:r>
              <a:rPr lang="de-DE" u="sng" dirty="0" smtClean="0"/>
              <a:t>Aufteilung in 3 Teilmaßnahmen</a:t>
            </a:r>
            <a:br>
              <a:rPr lang="de-DE" u="sng" dirty="0" smtClean="0"/>
            </a:br>
            <a:r>
              <a:rPr lang="de-DE" dirty="0" smtClean="0"/>
              <a:t>- Berufsbildung und Erwerb von Qualifikationen</a:t>
            </a:r>
            <a:br>
              <a:rPr lang="de-DE" dirty="0" smtClean="0"/>
            </a:br>
            <a:r>
              <a:rPr lang="de-DE" dirty="0" smtClean="0"/>
              <a:t>- Demonstrationsmöglichkeiten und Informationsmaßnahmen</a:t>
            </a:r>
            <a:br>
              <a:rPr lang="de-DE" dirty="0" smtClean="0"/>
            </a:br>
            <a:r>
              <a:rPr lang="de-DE" dirty="0" smtClean="0"/>
              <a:t>- Austausche und Besuche land- und forstwirtschaftlicher Betriebe</a:t>
            </a:r>
          </a:p>
          <a:p>
            <a:pPr>
              <a:buFont typeface="Wingdings"/>
              <a:buChar char="Ê"/>
            </a:pPr>
            <a:r>
              <a:rPr lang="de-DE" dirty="0" smtClean="0">
                <a:sym typeface="Wingdings"/>
              </a:rPr>
              <a:t>keine neuen Inhalte</a:t>
            </a:r>
          </a:p>
          <a:p>
            <a:pPr marL="0" indent="0">
              <a:buNone/>
            </a:pPr>
            <a:r>
              <a:rPr lang="de-DE" u="sng" dirty="0" smtClean="0"/>
              <a:t>Schärfung der förderfähigen Ausgaben</a:t>
            </a:r>
          </a:p>
          <a:p>
            <a:pPr marL="0" lvl="0" indent="0">
              <a:buNone/>
            </a:pPr>
            <a:endParaRPr lang="de-DE" b="1" dirty="0" smtClean="0">
              <a:solidFill>
                <a:srgbClr val="F79646">
                  <a:lumMod val="75000"/>
                </a:srgbClr>
              </a:solidFill>
            </a:endParaRPr>
          </a:p>
          <a:p>
            <a:endParaRPr lang="de-DE" dirty="0" smtClean="0"/>
          </a:p>
          <a:p>
            <a:endParaRPr lang="de-DE" dirty="0"/>
          </a:p>
        </p:txBody>
      </p:sp>
    </p:spTree>
    <p:extLst>
      <p:ext uri="{BB962C8B-B14F-4D97-AF65-F5344CB8AC3E}">
        <p14:creationId xmlns:p14="http://schemas.microsoft.com/office/powerpoint/2010/main" val="4055678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268760"/>
            <a:ext cx="8363272" cy="4857403"/>
          </a:xfrm>
        </p:spPr>
        <p:txBody>
          <a:bodyPr/>
          <a:lstStyle/>
          <a:p>
            <a:pPr marL="0" indent="0">
              <a:buNone/>
            </a:pPr>
            <a:r>
              <a:rPr lang="de-DE" b="1" dirty="0" smtClean="0">
                <a:solidFill>
                  <a:schemeClr val="accent6">
                    <a:lumMod val="75000"/>
                  </a:schemeClr>
                </a:solidFill>
              </a:rPr>
              <a:t>Maßnahme (M08) – Investitionen in die Entwicklung von Waldgebieten und Verbesserung der Lebensfähigkeit von Wäldern</a:t>
            </a:r>
          </a:p>
          <a:p>
            <a:pPr marL="0" indent="0">
              <a:buNone/>
            </a:pPr>
            <a:endParaRPr lang="de-DE" b="1" dirty="0">
              <a:solidFill>
                <a:schemeClr val="accent6">
                  <a:lumMod val="75000"/>
                </a:schemeClr>
              </a:solidFill>
            </a:endParaRPr>
          </a:p>
          <a:p>
            <a:pPr marL="0" indent="0">
              <a:buNone/>
            </a:pPr>
            <a:r>
              <a:rPr lang="de-DE" u="sng" dirty="0" smtClean="0"/>
              <a:t>Umbau der Maßnahme und Aufteilung in 4 Teilmaßnahmen</a:t>
            </a:r>
          </a:p>
          <a:p>
            <a:pPr>
              <a:buFontTx/>
              <a:buChar char="-"/>
            </a:pPr>
            <a:r>
              <a:rPr lang="de-DE" dirty="0" smtClean="0"/>
              <a:t>Vorbeugung gegen Kalamitäten</a:t>
            </a:r>
          </a:p>
          <a:p>
            <a:pPr>
              <a:buFontTx/>
              <a:buChar char="-"/>
            </a:pPr>
            <a:r>
              <a:rPr lang="de-DE" dirty="0" smtClean="0"/>
              <a:t>Waldumbau</a:t>
            </a:r>
          </a:p>
          <a:p>
            <a:pPr>
              <a:buFontTx/>
              <a:buChar char="-"/>
            </a:pPr>
            <a:r>
              <a:rPr lang="de-DE" dirty="0" smtClean="0"/>
              <a:t>Erhöhung des ökologischen Wertes durch investive Waldumweltmaßnahmen</a:t>
            </a:r>
          </a:p>
          <a:p>
            <a:pPr>
              <a:buFontTx/>
              <a:buChar char="-"/>
            </a:pPr>
            <a:r>
              <a:rPr lang="de-DE" dirty="0" smtClean="0"/>
              <a:t>Stärkung der Widerstandsfähigkeit der Wälder durch </a:t>
            </a:r>
            <a:r>
              <a:rPr lang="de-DE" dirty="0" err="1" smtClean="0"/>
              <a:t>Bodenschutzkalkung</a:t>
            </a:r>
            <a:endParaRPr lang="de-DE" dirty="0" smtClean="0"/>
          </a:p>
          <a:p>
            <a:pPr>
              <a:buFontTx/>
              <a:buChar char="-"/>
            </a:pPr>
            <a:endParaRPr lang="de-DE" u="sng" dirty="0" smtClean="0"/>
          </a:p>
          <a:p>
            <a:pPr marL="0" indent="0">
              <a:buNone/>
            </a:pPr>
            <a:r>
              <a:rPr lang="de-DE" u="sng" dirty="0" smtClean="0"/>
              <a:t>Streichung der bisherigen Teilmaßnahmen </a:t>
            </a:r>
          </a:p>
          <a:p>
            <a:pPr>
              <a:buFontTx/>
              <a:buChar char="-"/>
            </a:pPr>
            <a:r>
              <a:rPr lang="de-DE" dirty="0" smtClean="0"/>
              <a:t>Vorarbeiten</a:t>
            </a:r>
          </a:p>
          <a:p>
            <a:pPr>
              <a:buFontTx/>
              <a:buChar char="-"/>
            </a:pPr>
            <a:r>
              <a:rPr lang="de-DE" dirty="0" smtClean="0"/>
              <a:t>Jungbestandspflege</a:t>
            </a:r>
          </a:p>
          <a:p>
            <a:pPr marL="0" indent="0">
              <a:buNone/>
            </a:pPr>
            <a:endParaRPr lang="de-DE" dirty="0" smtClean="0"/>
          </a:p>
          <a:p>
            <a:pPr marL="0" indent="0">
              <a:buNone/>
            </a:pPr>
            <a:r>
              <a:rPr lang="de-DE" dirty="0" smtClean="0"/>
              <a:t>da nicht mehr Gegenstand der NRR (aber Weiterführung als GAK-Maßnahme)</a:t>
            </a:r>
            <a:endParaRPr lang="de-DE" dirty="0"/>
          </a:p>
          <a:p>
            <a:pPr marL="0" indent="0">
              <a:buNone/>
            </a:pPr>
            <a:endParaRPr lang="de-DE" u="sng" dirty="0"/>
          </a:p>
          <a:p>
            <a:endParaRPr lang="de-DE" dirty="0" smtClean="0"/>
          </a:p>
          <a:p>
            <a:pPr marL="0" indent="0">
              <a:buNone/>
            </a:pPr>
            <a:endParaRPr lang="de-DE" dirty="0"/>
          </a:p>
          <a:p>
            <a:endParaRPr lang="de-DE" dirty="0" smtClean="0"/>
          </a:p>
          <a:p>
            <a:endParaRPr lang="de-DE" dirty="0"/>
          </a:p>
        </p:txBody>
      </p:sp>
    </p:spTree>
    <p:extLst>
      <p:ext uri="{BB962C8B-B14F-4D97-AF65-F5344CB8AC3E}">
        <p14:creationId xmlns:p14="http://schemas.microsoft.com/office/powerpoint/2010/main" val="3911902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268760"/>
            <a:ext cx="8229600" cy="4857403"/>
          </a:xfrm>
        </p:spPr>
        <p:txBody>
          <a:bodyPr/>
          <a:lstStyle/>
          <a:p>
            <a:pPr marL="0" indent="0">
              <a:buNone/>
            </a:pPr>
            <a:r>
              <a:rPr lang="de-DE" b="1" dirty="0" smtClean="0">
                <a:solidFill>
                  <a:schemeClr val="accent6">
                    <a:lumMod val="75000"/>
                  </a:schemeClr>
                </a:solidFill>
              </a:rPr>
              <a:t>Maßnahme (M10) – Agrarumwelt- und Klimamaßnahme (AUKM)</a:t>
            </a:r>
          </a:p>
          <a:p>
            <a:pPr marL="0" indent="0">
              <a:buNone/>
            </a:pPr>
            <a:endParaRPr lang="de-DE" u="sng" dirty="0" smtClean="0"/>
          </a:p>
          <a:p>
            <a:pPr marL="0" indent="0">
              <a:buNone/>
            </a:pPr>
            <a:r>
              <a:rPr lang="de-DE" u="sng" dirty="0" smtClean="0"/>
              <a:t>Streichung </a:t>
            </a:r>
            <a:r>
              <a:rPr lang="de-DE" u="sng" dirty="0"/>
              <a:t>von A2 (Reduzierung des Stickstoffaustrags)</a:t>
            </a:r>
          </a:p>
          <a:p>
            <a:pPr marL="0" indent="0">
              <a:buNone/>
            </a:pPr>
            <a:endParaRPr lang="de-DE" b="1" dirty="0">
              <a:solidFill>
                <a:schemeClr val="accent6">
                  <a:lumMod val="75000"/>
                </a:schemeClr>
              </a:solidFill>
            </a:endParaRPr>
          </a:p>
          <a:p>
            <a:pPr marL="0" indent="0">
              <a:buNone/>
            </a:pPr>
            <a:r>
              <a:rPr lang="de-DE" u="sng" dirty="0" smtClean="0"/>
              <a:t>Bündelung </a:t>
            </a:r>
            <a:r>
              <a:rPr lang="de-DE" u="sng" dirty="0"/>
              <a:t>von Teilmaßnahmen</a:t>
            </a:r>
          </a:p>
          <a:p>
            <a:pPr marL="0" indent="0">
              <a:buNone/>
            </a:pPr>
            <a:endParaRPr lang="de-DE" b="1" dirty="0" smtClean="0">
              <a:solidFill>
                <a:schemeClr val="accent6">
                  <a:lumMod val="75000"/>
                </a:schemeClr>
              </a:solidFill>
            </a:endParaRPr>
          </a:p>
          <a:p>
            <a:pPr marL="0" indent="0">
              <a:buNone/>
            </a:pPr>
            <a:endParaRPr lang="de-DE" b="1" dirty="0" smtClean="0">
              <a:solidFill>
                <a:schemeClr val="accent6">
                  <a:lumMod val="75000"/>
                </a:schemeClr>
              </a:solidFill>
            </a:endParaRPr>
          </a:p>
          <a:p>
            <a:pPr marL="0" lvl="0" indent="0">
              <a:buNone/>
            </a:pPr>
            <a:r>
              <a:rPr lang="de-DE" b="1" dirty="0">
                <a:solidFill>
                  <a:srgbClr val="F79646">
                    <a:lumMod val="75000"/>
                  </a:srgbClr>
                </a:solidFill>
              </a:rPr>
              <a:t>Maßnahme (M15) – </a:t>
            </a:r>
            <a:r>
              <a:rPr lang="en-GB" b="1" dirty="0" err="1">
                <a:solidFill>
                  <a:srgbClr val="F79646">
                    <a:lumMod val="75000"/>
                  </a:srgbClr>
                </a:solidFill>
              </a:rPr>
              <a:t>Waldumwelt</a:t>
            </a:r>
            <a:r>
              <a:rPr lang="en-GB" b="1" dirty="0">
                <a:solidFill>
                  <a:srgbClr val="F79646">
                    <a:lumMod val="75000"/>
                  </a:srgbClr>
                </a:solidFill>
              </a:rPr>
              <a:t>- und ‑</a:t>
            </a:r>
            <a:r>
              <a:rPr lang="en-GB" b="1" dirty="0" err="1">
                <a:solidFill>
                  <a:srgbClr val="F79646">
                    <a:lumMod val="75000"/>
                  </a:srgbClr>
                </a:solidFill>
              </a:rPr>
              <a:t>klimadienstleistungen</a:t>
            </a:r>
            <a:r>
              <a:rPr lang="en-GB" b="1" dirty="0">
                <a:solidFill>
                  <a:srgbClr val="F79646">
                    <a:lumMod val="75000"/>
                  </a:srgbClr>
                </a:solidFill>
              </a:rPr>
              <a:t> und </a:t>
            </a:r>
            <a:r>
              <a:rPr lang="en-GB" b="1" dirty="0" err="1">
                <a:solidFill>
                  <a:srgbClr val="F79646">
                    <a:lumMod val="75000"/>
                  </a:srgbClr>
                </a:solidFill>
              </a:rPr>
              <a:t>Erhaltung</a:t>
            </a:r>
            <a:r>
              <a:rPr lang="en-GB" b="1" dirty="0">
                <a:solidFill>
                  <a:srgbClr val="F79646">
                    <a:lumMod val="75000"/>
                  </a:srgbClr>
                </a:solidFill>
              </a:rPr>
              <a:t> der </a:t>
            </a:r>
            <a:r>
              <a:rPr lang="en-GB" b="1" dirty="0" err="1">
                <a:solidFill>
                  <a:srgbClr val="F79646">
                    <a:lumMod val="75000"/>
                  </a:srgbClr>
                </a:solidFill>
              </a:rPr>
              <a:t>Wälder</a:t>
            </a:r>
            <a:r>
              <a:rPr lang="en-GB" b="1" dirty="0">
                <a:solidFill>
                  <a:srgbClr val="F79646">
                    <a:lumMod val="75000"/>
                  </a:srgbClr>
                </a:solidFill>
              </a:rPr>
              <a:t> </a:t>
            </a:r>
            <a:endParaRPr lang="de-DE" b="1" dirty="0">
              <a:solidFill>
                <a:srgbClr val="F79646">
                  <a:lumMod val="75000"/>
                </a:srgbClr>
              </a:solidFill>
            </a:endParaRPr>
          </a:p>
          <a:p>
            <a:pPr marL="0" indent="0">
              <a:buNone/>
            </a:pPr>
            <a:endParaRPr lang="de-DE" b="1" dirty="0" smtClean="0">
              <a:solidFill>
                <a:schemeClr val="accent6">
                  <a:lumMod val="75000"/>
                </a:schemeClr>
              </a:solidFill>
            </a:endParaRPr>
          </a:p>
          <a:p>
            <a:pPr marL="0" lvl="0" indent="0">
              <a:buNone/>
            </a:pPr>
            <a:r>
              <a:rPr lang="de-DE" u="sng" dirty="0">
                <a:solidFill>
                  <a:prstClr val="black"/>
                </a:solidFill>
              </a:rPr>
              <a:t>Neuaufbau der Maßnahme mit den Teilmaßnahmen</a:t>
            </a:r>
          </a:p>
          <a:p>
            <a:pPr lvl="0">
              <a:buFontTx/>
              <a:buChar char="-"/>
            </a:pPr>
            <a:r>
              <a:rPr lang="de-DE" dirty="0" smtClean="0">
                <a:solidFill>
                  <a:prstClr val="black"/>
                </a:solidFill>
              </a:rPr>
              <a:t>Waldumweltmaßnahmen</a:t>
            </a:r>
            <a:endParaRPr lang="de-DE" dirty="0">
              <a:solidFill>
                <a:prstClr val="black"/>
              </a:solidFill>
            </a:endParaRPr>
          </a:p>
          <a:p>
            <a:pPr lvl="0">
              <a:buFontTx/>
              <a:buChar char="-"/>
            </a:pPr>
            <a:r>
              <a:rPr lang="de-DE" dirty="0">
                <a:solidFill>
                  <a:prstClr val="black"/>
                </a:solidFill>
              </a:rPr>
              <a:t>Erhaltung forstgenetischer Ressourcen</a:t>
            </a:r>
          </a:p>
          <a:p>
            <a:pPr marL="0" lvl="0" indent="0">
              <a:buNone/>
            </a:pPr>
            <a:r>
              <a:rPr lang="de-DE" dirty="0">
                <a:solidFill>
                  <a:prstClr val="black"/>
                </a:solidFill>
                <a:sym typeface="Wingdings"/>
              </a:rPr>
              <a:t> keine </a:t>
            </a:r>
            <a:r>
              <a:rPr lang="de-DE" dirty="0" smtClean="0">
                <a:solidFill>
                  <a:prstClr val="black"/>
                </a:solidFill>
                <a:sym typeface="Wingdings"/>
              </a:rPr>
              <a:t>neuen </a:t>
            </a:r>
            <a:r>
              <a:rPr lang="de-DE" dirty="0">
                <a:solidFill>
                  <a:prstClr val="black"/>
                </a:solidFill>
                <a:sym typeface="Wingdings"/>
              </a:rPr>
              <a:t>Inhalte</a:t>
            </a:r>
            <a:endParaRPr lang="de-DE" dirty="0">
              <a:solidFill>
                <a:prstClr val="black"/>
              </a:solidFill>
            </a:endParaRPr>
          </a:p>
          <a:p>
            <a:pPr marL="0" indent="0">
              <a:buNone/>
            </a:pPr>
            <a:endParaRPr lang="de-DE" dirty="0" smtClean="0"/>
          </a:p>
          <a:p>
            <a:pPr marL="0" indent="0">
              <a:buNone/>
            </a:pPr>
            <a:endParaRPr lang="de-DE" dirty="0"/>
          </a:p>
          <a:p>
            <a:endParaRPr lang="de-DE" dirty="0" smtClean="0"/>
          </a:p>
          <a:p>
            <a:endParaRPr lang="de-DE" dirty="0"/>
          </a:p>
        </p:txBody>
      </p:sp>
    </p:spTree>
    <p:extLst>
      <p:ext uri="{BB962C8B-B14F-4D97-AF65-F5344CB8AC3E}">
        <p14:creationId xmlns:p14="http://schemas.microsoft.com/office/powerpoint/2010/main" val="1087269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268760"/>
            <a:ext cx="8229600" cy="4857403"/>
          </a:xfrm>
        </p:spPr>
        <p:txBody>
          <a:bodyPr/>
          <a:lstStyle/>
          <a:p>
            <a:pPr marL="0" indent="0">
              <a:buNone/>
            </a:pPr>
            <a:r>
              <a:rPr lang="de-DE" b="1" dirty="0" smtClean="0">
                <a:solidFill>
                  <a:schemeClr val="accent6">
                    <a:lumMod val="75000"/>
                  </a:schemeClr>
                </a:solidFill>
              </a:rPr>
              <a:t>Maßnahme (M16) – Zusammenarbeit</a:t>
            </a:r>
          </a:p>
          <a:p>
            <a:pPr marL="0" indent="0">
              <a:buNone/>
            </a:pPr>
            <a:endParaRPr lang="de-DE" u="sng" dirty="0" smtClean="0"/>
          </a:p>
          <a:p>
            <a:pPr marL="0" indent="0">
              <a:buNone/>
            </a:pPr>
            <a:r>
              <a:rPr lang="de-DE" u="sng" dirty="0" smtClean="0"/>
              <a:t>Aufteilung der Maßnahme in die Teilmaßnahmen</a:t>
            </a:r>
          </a:p>
          <a:p>
            <a:pPr>
              <a:buFontTx/>
              <a:buChar char="-"/>
            </a:pPr>
            <a:r>
              <a:rPr lang="de-DE" dirty="0" smtClean="0"/>
              <a:t>Unterstützung für die Einrichtung und Tätigkeit operationeller Gruppen</a:t>
            </a:r>
          </a:p>
          <a:p>
            <a:pPr>
              <a:buFontTx/>
              <a:buChar char="-"/>
            </a:pPr>
            <a:r>
              <a:rPr lang="de-DE" dirty="0" smtClean="0"/>
              <a:t>Zusammenarbeit zwischen kleinen Wirtschaftsteilnehmern</a:t>
            </a:r>
          </a:p>
          <a:p>
            <a:pPr>
              <a:buFontTx/>
              <a:buChar char="-"/>
            </a:pPr>
            <a:r>
              <a:rPr lang="de-DE" dirty="0" smtClean="0"/>
              <a:t>Zusammenarbeit zur Schaffung und Entwicklung kurzer Versorgungsketten und lokaler Märkte</a:t>
            </a:r>
          </a:p>
          <a:p>
            <a:pPr>
              <a:buFontTx/>
              <a:buChar char="-"/>
            </a:pPr>
            <a:r>
              <a:rPr lang="de-DE" dirty="0" smtClean="0"/>
              <a:t>Gemeinsames Handeln im Hinblick auf Klimawandel, Umweltprojekte, ökologische Verfahren</a:t>
            </a:r>
          </a:p>
          <a:p>
            <a:pPr>
              <a:buFontTx/>
              <a:buChar char="-"/>
            </a:pPr>
            <a:r>
              <a:rPr lang="de-DE" dirty="0" smtClean="0"/>
              <a:t>Zusammenarbeit zur nachhaltigen Bereitstellung von Biomasse</a:t>
            </a:r>
          </a:p>
          <a:p>
            <a:pPr>
              <a:buFontTx/>
              <a:buChar char="-"/>
            </a:pPr>
            <a:r>
              <a:rPr lang="de-DE" dirty="0" smtClean="0"/>
              <a:t>Diversifizierung landwirtschaftlicher Tätigkeiten in sozialen Bereichen</a:t>
            </a:r>
          </a:p>
          <a:p>
            <a:pPr>
              <a:buFontTx/>
              <a:buChar char="-"/>
            </a:pPr>
            <a:endParaRPr lang="de-DE" u="sng" dirty="0" smtClean="0"/>
          </a:p>
          <a:p>
            <a:pPr marL="0" indent="0">
              <a:buNone/>
            </a:pPr>
            <a:r>
              <a:rPr lang="de-DE" u="sng" dirty="0" smtClean="0"/>
              <a:t>Herausnahme von Waldbewirtschaftungsplänen</a:t>
            </a:r>
          </a:p>
          <a:p>
            <a:pPr marL="0" indent="0">
              <a:buNone/>
            </a:pPr>
            <a:r>
              <a:rPr lang="de-DE" dirty="0" smtClean="0">
                <a:sym typeface="Wingdings"/>
              </a:rPr>
              <a:t> Künftig rein nationale Finanzierung</a:t>
            </a:r>
            <a:endParaRPr lang="de-DE" dirty="0" smtClean="0"/>
          </a:p>
          <a:p>
            <a:pPr marL="0" indent="0">
              <a:buNone/>
            </a:pPr>
            <a:endParaRPr lang="de-DE" b="1" dirty="0">
              <a:solidFill>
                <a:schemeClr val="accent6">
                  <a:lumMod val="75000"/>
                </a:schemeClr>
              </a:solidFill>
            </a:endParaRPr>
          </a:p>
          <a:p>
            <a:pPr marL="0" indent="0">
              <a:buNone/>
            </a:pPr>
            <a:endParaRPr lang="de-DE" b="1" dirty="0" smtClean="0">
              <a:solidFill>
                <a:schemeClr val="accent6">
                  <a:lumMod val="75000"/>
                </a:schemeClr>
              </a:solidFill>
            </a:endParaRPr>
          </a:p>
          <a:p>
            <a:pPr marL="0" indent="0">
              <a:buNone/>
            </a:pPr>
            <a:endParaRPr lang="de-DE" b="1" dirty="0" smtClean="0">
              <a:solidFill>
                <a:schemeClr val="accent6">
                  <a:lumMod val="75000"/>
                </a:schemeClr>
              </a:solidFill>
            </a:endParaRPr>
          </a:p>
          <a:p>
            <a:endParaRPr lang="de-DE" dirty="0" smtClean="0"/>
          </a:p>
          <a:p>
            <a:pPr marL="0" indent="0">
              <a:buNone/>
            </a:pPr>
            <a:endParaRPr lang="de-DE" dirty="0"/>
          </a:p>
          <a:p>
            <a:endParaRPr lang="de-DE" dirty="0" smtClean="0"/>
          </a:p>
          <a:p>
            <a:endParaRPr lang="de-DE" dirty="0"/>
          </a:p>
        </p:txBody>
      </p:sp>
    </p:spTree>
    <p:extLst>
      <p:ext uri="{BB962C8B-B14F-4D97-AF65-F5344CB8AC3E}">
        <p14:creationId xmlns:p14="http://schemas.microsoft.com/office/powerpoint/2010/main" val="1437421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268760"/>
            <a:ext cx="8229600" cy="4857403"/>
          </a:xfrm>
        </p:spPr>
        <p:txBody>
          <a:bodyPr/>
          <a:lstStyle/>
          <a:p>
            <a:pPr marL="0" indent="0">
              <a:buNone/>
            </a:pPr>
            <a:r>
              <a:rPr lang="de-DE" b="1" dirty="0" smtClean="0">
                <a:solidFill>
                  <a:schemeClr val="accent6">
                    <a:lumMod val="75000"/>
                  </a:schemeClr>
                </a:solidFill>
              </a:rPr>
              <a:t>Maßnahme (M19) – LEADER</a:t>
            </a:r>
          </a:p>
          <a:p>
            <a:pPr marL="0" indent="0">
              <a:buNone/>
            </a:pPr>
            <a:endParaRPr lang="de-DE" u="sng" dirty="0" smtClean="0"/>
          </a:p>
          <a:p>
            <a:pPr marL="0" indent="0">
              <a:buNone/>
            </a:pPr>
            <a:r>
              <a:rPr lang="de-DE" dirty="0" smtClean="0"/>
              <a:t>Vorschusszahlungen bei der Unterstützung der Regionalen Aktionsgruppen (RAG)</a:t>
            </a:r>
          </a:p>
          <a:p>
            <a:pPr marL="0" indent="0">
              <a:buNone/>
            </a:pPr>
            <a:endParaRPr lang="de-DE" b="1" dirty="0">
              <a:solidFill>
                <a:schemeClr val="accent6">
                  <a:lumMod val="75000"/>
                </a:schemeClr>
              </a:solidFill>
            </a:endParaRPr>
          </a:p>
          <a:p>
            <a:pPr marL="0" indent="0">
              <a:buNone/>
            </a:pPr>
            <a:endParaRPr lang="de-DE" b="1" dirty="0" smtClean="0">
              <a:solidFill>
                <a:schemeClr val="accent6">
                  <a:lumMod val="75000"/>
                </a:schemeClr>
              </a:solidFill>
            </a:endParaRPr>
          </a:p>
          <a:p>
            <a:pPr marL="0" indent="0">
              <a:buNone/>
            </a:pPr>
            <a:endParaRPr lang="de-DE" b="1" dirty="0" smtClean="0">
              <a:solidFill>
                <a:schemeClr val="accent6">
                  <a:lumMod val="75000"/>
                </a:schemeClr>
              </a:solidFill>
            </a:endParaRPr>
          </a:p>
          <a:p>
            <a:endParaRPr lang="de-DE" dirty="0" smtClean="0"/>
          </a:p>
          <a:p>
            <a:pPr marL="0" indent="0">
              <a:buNone/>
            </a:pPr>
            <a:endParaRPr lang="de-DE" dirty="0"/>
          </a:p>
          <a:p>
            <a:endParaRPr lang="de-DE" dirty="0" smtClean="0"/>
          </a:p>
          <a:p>
            <a:endParaRPr lang="de-DE" dirty="0"/>
          </a:p>
        </p:txBody>
      </p:sp>
    </p:spTree>
    <p:extLst>
      <p:ext uri="{BB962C8B-B14F-4D97-AF65-F5344CB8AC3E}">
        <p14:creationId xmlns:p14="http://schemas.microsoft.com/office/powerpoint/2010/main" val="2994420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TOP 3</a:t>
            </a:r>
            <a:br>
              <a:rPr lang="de-DE" dirty="0" smtClean="0"/>
            </a:br>
            <a:r>
              <a:rPr lang="de-DE" sz="2000" dirty="0">
                <a:latin typeface="Arial" charset="0"/>
                <a:cs typeface="Arial" charset="0"/>
              </a:rPr>
              <a:t>Konstituierung des Begleitausschusses</a:t>
            </a:r>
          </a:p>
        </p:txBody>
      </p:sp>
      <p:sp>
        <p:nvSpPr>
          <p:cNvPr id="3" name="Inhaltsplatzhalter 2"/>
          <p:cNvSpPr>
            <a:spLocks noGrp="1"/>
          </p:cNvSpPr>
          <p:nvPr>
            <p:ph idx="1"/>
          </p:nvPr>
        </p:nvSpPr>
        <p:spPr/>
        <p:txBody>
          <a:bodyPr/>
          <a:lstStyle/>
          <a:p>
            <a:pPr marL="0" indent="0">
              <a:buNone/>
            </a:pPr>
            <a:endParaRPr lang="de-DE" dirty="0" smtClean="0"/>
          </a:p>
          <a:p>
            <a:pPr marL="0" indent="0">
              <a:buNone/>
            </a:pPr>
            <a:r>
              <a:rPr lang="de-DE" u="sng" dirty="0" smtClean="0"/>
              <a:t>Beschlussvorschlag</a:t>
            </a:r>
          </a:p>
          <a:p>
            <a:pPr marL="0" indent="0">
              <a:buNone/>
            </a:pPr>
            <a:endParaRPr lang="de-DE" dirty="0"/>
          </a:p>
          <a:p>
            <a:pPr marL="0" indent="0">
              <a:buNone/>
            </a:pPr>
            <a:r>
              <a:rPr lang="de-DE" dirty="0" smtClean="0"/>
              <a:t>Der Begleitausschuss beschließt die von der Verwaltungsbehörde ELER Geschäftsordnung</a:t>
            </a:r>
            <a:endParaRPr lang="de-DE" dirty="0"/>
          </a:p>
        </p:txBody>
      </p:sp>
    </p:spTree>
    <p:extLst>
      <p:ext uri="{BB962C8B-B14F-4D97-AF65-F5344CB8AC3E}">
        <p14:creationId xmlns:p14="http://schemas.microsoft.com/office/powerpoint/2010/main" val="2964319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Präsentation TMLFUN 2012">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Präsentation TMLFUN 2012</Template>
  <TotalTime>0</TotalTime>
  <Words>720</Words>
  <Application>Microsoft Office PowerPoint</Application>
  <PresentationFormat>Bildschirmpräsentation (4:3)</PresentationFormat>
  <Paragraphs>172</Paragraphs>
  <Slides>22</Slides>
  <Notes>0</Notes>
  <HiddenSlides>0</HiddenSlides>
  <MMClips>0</MMClips>
  <ScaleCrop>false</ScaleCrop>
  <HeadingPairs>
    <vt:vector size="4" baseType="variant">
      <vt:variant>
        <vt:lpstr>Design</vt:lpstr>
      </vt:variant>
      <vt:variant>
        <vt:i4>1</vt:i4>
      </vt:variant>
      <vt:variant>
        <vt:lpstr>Folientitel</vt:lpstr>
      </vt:variant>
      <vt:variant>
        <vt:i4>22</vt:i4>
      </vt:variant>
    </vt:vector>
  </HeadingPairs>
  <TitlesOfParts>
    <vt:vector size="23" baseType="lpstr">
      <vt:lpstr>Präsentation TMLFUN 2012</vt:lpstr>
      <vt:lpstr>Konstituierende Sitzung des  Begleitausschusses EPLR</vt:lpstr>
      <vt:lpstr>Tagesordnung</vt:lpstr>
      <vt:lpstr>TOP 2  EPLR-Genehmigung  </vt:lpstr>
      <vt:lpstr>TOP 2 EPLR-Genehmigung</vt:lpstr>
      <vt:lpstr>PowerPoint-Präsentation</vt:lpstr>
      <vt:lpstr>PowerPoint-Präsentation</vt:lpstr>
      <vt:lpstr>PowerPoint-Präsentation</vt:lpstr>
      <vt:lpstr>PowerPoint-Präsentation</vt:lpstr>
      <vt:lpstr>TOP 3 Konstituierung des Begleitausschusses</vt:lpstr>
      <vt:lpstr>TOP 4 Verfahren für die Festlegung von Auswahlkriterien</vt:lpstr>
      <vt:lpstr>TOP 4 Verfahren für die Festlegung von Auswahlkriterien</vt:lpstr>
      <vt:lpstr>Verfahren für die Festlegung von Auswahlkriterien</vt:lpstr>
      <vt:lpstr>Verfahren für die Festlegung von Auswahlkriterien</vt:lpstr>
      <vt:lpstr>PowerPoint-Präsentation</vt:lpstr>
      <vt:lpstr>PowerPoint-Präsentation</vt:lpstr>
      <vt:lpstr>PowerPoint-Präsentation</vt:lpstr>
      <vt:lpstr>PowerPoint-Präsentation</vt:lpstr>
      <vt:lpstr>PowerPoint-Präsentation</vt:lpstr>
      <vt:lpstr>Anwendung von Auswahlkriterien</vt:lpstr>
      <vt:lpstr>TOP 5 Information über die Informations- und PR-Strategie</vt:lpstr>
      <vt:lpstr>TOP 5 Information über die Informations- und PR-Strategie</vt:lpstr>
      <vt:lpstr>TOP 6 Sonstiges</vt:lpstr>
    </vt:vector>
  </TitlesOfParts>
  <Company>TMLFUN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Benutzer</dc:creator>
  <cp:lastModifiedBy>Kunnen_M</cp:lastModifiedBy>
  <cp:revision>30</cp:revision>
  <cp:lastPrinted>2015-06-23T09:57:00Z</cp:lastPrinted>
  <dcterms:created xsi:type="dcterms:W3CDTF">2014-12-11T08:37:08Z</dcterms:created>
  <dcterms:modified xsi:type="dcterms:W3CDTF">2015-06-23T14:04:30Z</dcterms:modified>
</cp:coreProperties>
</file>